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79"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lwRMean64KaY+51BcJRQnCocm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41" name="Google Shape;141;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03" name="Google Shape;203;p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09" name="Google Shape;209;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15" name="Google Shape;215;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8: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221" name="Google Shape;221;p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28" name="Google Shape;228;p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9: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34" name="Google Shape;234;p2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3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40" name="Google Shape;240;p3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3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46" name="Google Shape;246;p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3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52" name="Google Shape;252;p3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58" name="Google Shape;258;p3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47" name="Google Shape;147;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64" name="Google Shape;264;p3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70" name="Google Shape;270;p3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276" name="Google Shape;276;p3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52" name="Google Shape;152;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f073e7708b_0_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58" name="Google Shape;158;gf073e7708b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64" name="Google Shape;164;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71" name="Google Shape;171;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71" name="Google Shape;171;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05187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8: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77" name="Google Shape;177;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7: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
        <p:nvSpPr>
          <p:cNvPr id="196" name="Google Shape;196;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38"/>
          <p:cNvGrpSpPr/>
          <p:nvPr/>
        </p:nvGrpSpPr>
        <p:grpSpPr>
          <a:xfrm>
            <a:off x="0" y="-8467"/>
            <a:ext cx="12192000" cy="6866467"/>
            <a:chOff x="0" y="-8467"/>
            <a:chExt cx="12192000" cy="6866467"/>
          </a:xfrm>
        </p:grpSpPr>
        <p:cxnSp>
          <p:nvCxnSpPr>
            <p:cNvPr id="24" name="Google Shape;24;p38"/>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38"/>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3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3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38"/>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3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3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38"/>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8"/>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38"/>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8"/>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3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3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47"/>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47"/>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4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4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48"/>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48"/>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48"/>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4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4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4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48"/>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
        <p:nvSpPr>
          <p:cNvPr id="104" name="Google Shape;104;p48"/>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49"/>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49"/>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4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4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4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50"/>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50"/>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50"/>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5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5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5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50"/>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
        <p:nvSpPr>
          <p:cNvPr id="119" name="Google Shape;119;p50"/>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51"/>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5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5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5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5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5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5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52"/>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5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5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5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53"/>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53"/>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5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5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5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3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3"/>
        <p:cNvGrpSpPr/>
        <p:nvPr/>
      </p:nvGrpSpPr>
      <p:grpSpPr>
        <a:xfrm>
          <a:off x="0" y="0"/>
          <a:ext cx="0" cy="0"/>
          <a:chOff x="0" y="0"/>
          <a:chExt cx="0" cy="0"/>
        </a:xfrm>
      </p:grpSpPr>
      <p:sp>
        <p:nvSpPr>
          <p:cNvPr id="44" name="Google Shape;44;p4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4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6" name="Google Shape;46;p4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41"/>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1"/>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4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4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4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4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4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4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4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3"/>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43"/>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43"/>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43"/>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4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4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4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45"/>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45"/>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4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4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46"/>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46"/>
          <p:cNvSpPr>
            <a:spLocks noGrp="1"/>
          </p:cNvSpPr>
          <p:nvPr>
            <p:ph type="pic" idx="2"/>
          </p:nvPr>
        </p:nvSpPr>
        <p:spPr>
          <a:xfrm>
            <a:off x="677334" y="609600"/>
            <a:ext cx="8596668" cy="3845718"/>
          </a:xfrm>
          <a:prstGeom prst="rect">
            <a:avLst/>
          </a:prstGeom>
          <a:noFill/>
          <a:ln>
            <a:noFill/>
          </a:ln>
        </p:spPr>
      </p:sp>
      <p:sp>
        <p:nvSpPr>
          <p:cNvPr id="86" name="Google Shape;86;p46"/>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4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4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4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chemeClr val="accent1"/>
              </a:buClr>
              <a:buSzPts val="900"/>
              <a:buFont typeface="Trebuchet MS"/>
              <a:buNone/>
              <a:defRPr/>
            </a:lvl1pPr>
            <a:lvl2pPr marL="0" lvl="1" indent="0" algn="r">
              <a:spcBef>
                <a:spcPts val="0"/>
              </a:spcBef>
              <a:spcAft>
                <a:spcPts val="0"/>
              </a:spcAft>
              <a:buClr>
                <a:schemeClr val="accent1"/>
              </a:buClr>
              <a:buSzPts val="900"/>
              <a:buFont typeface="Trebuchet MS"/>
              <a:buNone/>
              <a:defRPr/>
            </a:lvl2pPr>
            <a:lvl3pPr marL="0" lvl="2" indent="0" algn="r">
              <a:spcBef>
                <a:spcPts val="0"/>
              </a:spcBef>
              <a:spcAft>
                <a:spcPts val="0"/>
              </a:spcAft>
              <a:buClr>
                <a:schemeClr val="accent1"/>
              </a:buClr>
              <a:buSzPts val="900"/>
              <a:buFont typeface="Trebuchet MS"/>
              <a:buNone/>
              <a:defRPr/>
            </a:lvl3pPr>
            <a:lvl4pPr marL="0" lvl="3" indent="0" algn="r">
              <a:spcBef>
                <a:spcPts val="0"/>
              </a:spcBef>
              <a:spcAft>
                <a:spcPts val="0"/>
              </a:spcAft>
              <a:buClr>
                <a:schemeClr val="accent1"/>
              </a:buClr>
              <a:buSzPts val="900"/>
              <a:buFont typeface="Trebuchet MS"/>
              <a:buNone/>
              <a:defRPr/>
            </a:lvl4pPr>
            <a:lvl5pPr marL="0" lvl="4" indent="0" algn="r">
              <a:spcBef>
                <a:spcPts val="0"/>
              </a:spcBef>
              <a:spcAft>
                <a:spcPts val="0"/>
              </a:spcAft>
              <a:buClr>
                <a:schemeClr val="accent1"/>
              </a:buClr>
              <a:buSzPts val="900"/>
              <a:buFont typeface="Trebuchet MS"/>
              <a:buNone/>
              <a:defRPr/>
            </a:lvl5pPr>
            <a:lvl6pPr marL="0" lvl="5" indent="0" algn="r">
              <a:spcBef>
                <a:spcPts val="0"/>
              </a:spcBef>
              <a:spcAft>
                <a:spcPts val="0"/>
              </a:spcAft>
              <a:buClr>
                <a:schemeClr val="accent1"/>
              </a:buClr>
              <a:buSzPts val="900"/>
              <a:buFont typeface="Trebuchet MS"/>
              <a:buNone/>
              <a:defRPr/>
            </a:lvl6pPr>
            <a:lvl7pPr marL="0" lvl="6" indent="0" algn="r">
              <a:spcBef>
                <a:spcPts val="0"/>
              </a:spcBef>
              <a:spcAft>
                <a:spcPts val="0"/>
              </a:spcAft>
              <a:buClr>
                <a:schemeClr val="accent1"/>
              </a:buClr>
              <a:buSzPts val="900"/>
              <a:buFont typeface="Trebuchet MS"/>
              <a:buNone/>
              <a:defRPr/>
            </a:lvl7pPr>
            <a:lvl8pPr marL="0" lvl="7" indent="0" algn="r">
              <a:spcBef>
                <a:spcPts val="0"/>
              </a:spcBef>
              <a:spcAft>
                <a:spcPts val="0"/>
              </a:spcAft>
              <a:buClr>
                <a:schemeClr val="accent1"/>
              </a:buClr>
              <a:buSzPts val="900"/>
              <a:buFont typeface="Trebuchet MS"/>
              <a:buNone/>
              <a:defRPr/>
            </a:lvl8pPr>
            <a:lvl9pPr marL="0" lvl="8" indent="0" algn="r">
              <a:spcBef>
                <a:spcPts val="0"/>
              </a:spcBef>
              <a:spcAft>
                <a:spcPts val="0"/>
              </a:spcAft>
              <a:buClr>
                <a:schemeClr val="accent1"/>
              </a:buClr>
              <a:buSzPts val="900"/>
              <a:buFont typeface="Trebuchet MS"/>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37"/>
          <p:cNvGrpSpPr/>
          <p:nvPr/>
        </p:nvGrpSpPr>
        <p:grpSpPr>
          <a:xfrm>
            <a:off x="0" y="-8467"/>
            <a:ext cx="12192000" cy="6866467"/>
            <a:chOff x="0" y="-8467"/>
            <a:chExt cx="12192000" cy="6866467"/>
          </a:xfrm>
        </p:grpSpPr>
        <p:cxnSp>
          <p:nvCxnSpPr>
            <p:cNvPr id="7" name="Google Shape;7;p37"/>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37"/>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37"/>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37"/>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37"/>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37"/>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37"/>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37"/>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37"/>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7"/>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3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3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spcAft>
                <a:spcPts val="0"/>
              </a:spcAft>
              <a:buClr>
                <a:schemeClr val="accent1"/>
              </a:buClr>
              <a:buSzPts val="900"/>
              <a:buFont typeface="Trebuchet MS"/>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1314567" y="1173625"/>
            <a:ext cx="7959436"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2024 JCATI RFP </a:t>
            </a:r>
            <a:br>
              <a:rPr lang="en-US"/>
            </a:br>
            <a:r>
              <a:rPr lang="en-US"/>
              <a:t>Best Practices</a:t>
            </a:r>
            <a:endParaRPr/>
          </a:p>
        </p:txBody>
      </p:sp>
      <p:sp>
        <p:nvSpPr>
          <p:cNvPr id="144" name="Google Shape;144;p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1"/>
          <p:cNvSpPr txBox="1"/>
          <p:nvPr/>
        </p:nvSpPr>
        <p:spPr>
          <a:xfrm>
            <a:off x="521701" y="276737"/>
            <a:ext cx="7362518"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Narrative Section B. Industry Partner and Transition</a:t>
            </a:r>
            <a:endParaRPr/>
          </a:p>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B.1. Industry Partner Support</a:t>
            </a:r>
            <a:endParaRPr sz="2400" u="sng">
              <a:solidFill>
                <a:schemeClr val="accent2"/>
              </a:solidFill>
              <a:latin typeface="Trebuchet MS"/>
              <a:ea typeface="Trebuchet MS"/>
              <a:cs typeface="Trebuchet MS"/>
              <a:sym typeface="Trebuchet MS"/>
            </a:endParaRPr>
          </a:p>
        </p:txBody>
      </p:sp>
      <p:sp>
        <p:nvSpPr>
          <p:cNvPr id="206" name="Google Shape;206;p11"/>
          <p:cNvSpPr/>
          <p:nvPr/>
        </p:nvSpPr>
        <p:spPr>
          <a:xfrm>
            <a:off x="521701" y="1107693"/>
            <a:ext cx="9337194" cy="492438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List the cash value and industry partner support type. Support can be materials, consulting time, machine time, cash, etc. This support must be sufficient to address the pain point.</a:t>
            </a: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 </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List dollar amounts and breakdown of services (for example, $10,000 for consulting and $15,000 in materials for a total of $25,000)</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Check that amounts in the narrative and the letter of support match</a:t>
            </a:r>
            <a:endParaRPr sz="2000" dirty="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 </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Use vague language: “ company will provide support as needed ”</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Say details are in the industry letter of support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Omit the industry support </a:t>
            </a:r>
            <a:endParaRPr dirty="0"/>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2"/>
          <p:cNvSpPr/>
          <p:nvPr/>
        </p:nvSpPr>
        <p:spPr>
          <a:xfrm>
            <a:off x="653309" y="1228684"/>
            <a:ext cx="9405091" cy="49859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Describe how each partner will manage their part of the project</a:t>
            </a:r>
            <a:endParaRPr/>
          </a:p>
          <a:p>
            <a:pPr marL="0" marR="0" lvl="0" indent="0" algn="l" rtl="0">
              <a:spcBef>
                <a:spcPts val="0"/>
              </a:spcBef>
              <a:spcAft>
                <a:spcPts val="0"/>
              </a:spcAft>
              <a:buClr>
                <a:schemeClr val="dk1"/>
              </a:buClr>
              <a:buSzPts val="2000"/>
              <a:buFont typeface="Trebuchet MS"/>
              <a:buNone/>
            </a:pPr>
            <a:endParaRPr sz="200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000"/>
              <a:buFont typeface="Calibri"/>
              <a:buNone/>
            </a:pPr>
            <a:r>
              <a:rPr lang="en-US" sz="2000" u="sng">
                <a:solidFill>
                  <a:schemeClr val="dk1"/>
                </a:solidFill>
                <a:latin typeface="Calibri"/>
                <a:ea typeface="Calibri"/>
                <a:cs typeface="Calibri"/>
                <a:sym typeface="Calibri"/>
              </a:rPr>
              <a:t>Faculty: </a:t>
            </a:r>
            <a:r>
              <a:rPr lang="en-US" sz="2000">
                <a:solidFill>
                  <a:schemeClr val="dk1"/>
                </a:solidFill>
                <a:latin typeface="Calibri"/>
                <a:ea typeface="Calibri"/>
                <a:cs typeface="Calibri"/>
                <a:sym typeface="Calibri"/>
              </a:rPr>
              <a:t>how will you contribute to project success? Student involvement, timeline adherence, budget, etc.  </a:t>
            </a:r>
            <a:endParaRPr sz="200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000"/>
              <a:buFont typeface="Calibri"/>
              <a:buNone/>
            </a:pPr>
            <a:r>
              <a:rPr lang="en-US" sz="2000" u="sng">
                <a:solidFill>
                  <a:schemeClr val="dk1"/>
                </a:solidFill>
                <a:latin typeface="Calibri"/>
                <a:ea typeface="Calibri"/>
                <a:cs typeface="Calibri"/>
                <a:sym typeface="Calibri"/>
              </a:rPr>
              <a:t>Industry</a:t>
            </a:r>
            <a:r>
              <a:rPr lang="en-US" sz="2000">
                <a:solidFill>
                  <a:schemeClr val="dk1"/>
                </a:solidFill>
                <a:latin typeface="Calibri"/>
                <a:ea typeface="Calibri"/>
                <a:cs typeface="Calibri"/>
                <a:sym typeface="Calibri"/>
              </a:rPr>
              <a:t>: how will you contribute to project success? Provide necessary data,  project meetings, validation, factory visits, tech staff involvement, etc.  </a:t>
            </a:r>
            <a:endParaRPr sz="20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a:solidFill>
                  <a:schemeClr val="dk1"/>
                </a:solidFill>
                <a:latin typeface="Calibri"/>
                <a:ea typeface="Calibri"/>
                <a:cs typeface="Calibri"/>
                <a:sym typeface="Calibri"/>
              </a:rPr>
              <a:t>DO: </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Make it clear how both partners will interact for project success </a:t>
            </a:r>
            <a:endParaRPr sz="20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If helpful, use diagrams to show relationships and responsibilities</a:t>
            </a:r>
            <a:endParaRPr/>
          </a:p>
          <a:p>
            <a:pPr marL="0" marR="0" lvl="0" indent="0" algn="l" rtl="0">
              <a:spcBef>
                <a:spcPts val="0"/>
              </a:spcBef>
              <a:spcAft>
                <a:spcPts val="0"/>
              </a:spcAft>
              <a:buClr>
                <a:schemeClr val="dk1"/>
              </a:buClr>
              <a:buSzPts val="2000"/>
              <a:buFont typeface="Trebuchet MS"/>
              <a:buNone/>
            </a:pPr>
            <a:endParaRPr sz="20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a:solidFill>
                  <a:schemeClr val="dk1"/>
                </a:solidFill>
                <a:latin typeface="Calibri"/>
                <a:ea typeface="Calibri"/>
                <a:cs typeface="Calibri"/>
                <a:sym typeface="Calibri"/>
              </a:rPr>
              <a:t>DON’T: </a:t>
            </a:r>
            <a:endParaRPr sz="2000" b="1">
              <a:solidFill>
                <a:schemeClr val="dk1"/>
              </a:solidFill>
              <a:latin typeface="Trebuchet MS"/>
              <a:ea typeface="Trebuchet MS"/>
              <a:cs typeface="Trebuchet MS"/>
              <a:sym typeface="Trebuchet MS"/>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Be vague: “transition will occur at the end of the project’</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Leave the transition responsibility to just one partner</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Say “we will work with our industry partners to transition the technology”</a:t>
            </a:r>
            <a:endParaRPr sz="20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a:solidFill>
                <a:schemeClr val="dk1"/>
              </a:solidFill>
              <a:latin typeface="Calibri"/>
              <a:ea typeface="Calibri"/>
              <a:cs typeface="Calibri"/>
              <a:sym typeface="Calibri"/>
            </a:endParaRPr>
          </a:p>
        </p:txBody>
      </p:sp>
      <p:sp>
        <p:nvSpPr>
          <p:cNvPr id="212" name="Google Shape;212;p12"/>
          <p:cNvSpPr txBox="1"/>
          <p:nvPr/>
        </p:nvSpPr>
        <p:spPr>
          <a:xfrm>
            <a:off x="874982" y="405673"/>
            <a:ext cx="3910686"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u="sng">
                <a:solidFill>
                  <a:schemeClr val="accent2"/>
                </a:solidFill>
                <a:latin typeface="Trebuchet MS"/>
                <a:ea typeface="Trebuchet MS"/>
                <a:cs typeface="Trebuchet MS"/>
                <a:sym typeface="Trebuchet MS"/>
              </a:rPr>
              <a:t>B.2. Partners and Roles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3"/>
          <p:cNvSpPr/>
          <p:nvPr/>
        </p:nvSpPr>
        <p:spPr>
          <a:xfrm>
            <a:off x="625730" y="1398496"/>
            <a:ext cx="9447659" cy="47089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Provide a project plan and/or timeline written with the industry partner. How will the deliverables in Section A.2. move from the academic lab completely back to the industry partner ideally within 1 year of JCATI funding ending?</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List milestones to match the deliverables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Use a timeline or chart to illustrate the transition</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Use figures if appropriate</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Be vague: “we will share results with our industry partners”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Say the transition will happen in 5 years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Ignore providing a plan</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Say “at project end the technology will move to the industry partner” without details</a:t>
            </a:r>
            <a:endParaRPr sz="2000" dirty="0">
              <a:solidFill>
                <a:schemeClr val="dk1"/>
              </a:solidFill>
              <a:latin typeface="Calibri"/>
              <a:ea typeface="Calibri"/>
              <a:cs typeface="Calibri"/>
              <a:sym typeface="Calibri"/>
            </a:endParaRPr>
          </a:p>
        </p:txBody>
      </p:sp>
      <p:sp>
        <p:nvSpPr>
          <p:cNvPr id="218" name="Google Shape;218;p13"/>
          <p:cNvSpPr txBox="1"/>
          <p:nvPr/>
        </p:nvSpPr>
        <p:spPr>
          <a:xfrm>
            <a:off x="950064" y="619164"/>
            <a:ext cx="804403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u="sng" dirty="0">
                <a:solidFill>
                  <a:schemeClr val="accent2"/>
                </a:solidFill>
                <a:latin typeface="Trebuchet MS"/>
                <a:ea typeface="Trebuchet MS"/>
                <a:cs typeface="Trebuchet MS"/>
                <a:sym typeface="Trebuchet MS"/>
              </a:rPr>
              <a:t>B.3. Technology Transition Plan</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8"/>
          <p:cNvSpPr txBox="1"/>
          <p:nvPr/>
        </p:nvSpPr>
        <p:spPr>
          <a:xfrm>
            <a:off x="836333" y="631400"/>
            <a:ext cx="7427611"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u="sng">
                <a:solidFill>
                  <a:schemeClr val="accent2"/>
                </a:solidFill>
                <a:latin typeface="Calibri"/>
                <a:ea typeface="Calibri"/>
                <a:cs typeface="Calibri"/>
                <a:sym typeface="Calibri"/>
              </a:rPr>
              <a:t>Summary: Industry Partner and Transition Section</a:t>
            </a:r>
            <a:endParaRPr sz="2800">
              <a:solidFill>
                <a:schemeClr val="accent2"/>
              </a:solidFill>
              <a:latin typeface="Calibri"/>
              <a:ea typeface="Calibri"/>
              <a:cs typeface="Calibri"/>
              <a:sym typeface="Calibri"/>
            </a:endParaRPr>
          </a:p>
        </p:txBody>
      </p:sp>
      <p:sp>
        <p:nvSpPr>
          <p:cNvPr id="224" name="Google Shape;224;p28"/>
          <p:cNvSpPr txBox="1"/>
          <p:nvPr/>
        </p:nvSpPr>
        <p:spPr>
          <a:xfrm>
            <a:off x="1300158" y="1743277"/>
            <a:ext cx="8363187" cy="1908174"/>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Is the industry partner’s in-kind contribution clearly stated?</a:t>
            </a: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Is the information in the industry letter consistent with the narrative?</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Did you explain how academic lab’s results move to the industry partner?</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Did you explain each partner’s role for achieving project success?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Is everyone on board with the transition plan?</a:t>
            </a: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Trebuchet MS"/>
              <a:ea typeface="Trebuchet MS"/>
              <a:cs typeface="Trebuchet MS"/>
              <a:sym typeface="Trebuchet MS"/>
            </a:endParaRPr>
          </a:p>
        </p:txBody>
      </p:sp>
      <p:sp>
        <p:nvSpPr>
          <p:cNvPr id="225" name="Google Shape;225;p28"/>
          <p:cNvSpPr txBox="1"/>
          <p:nvPr/>
        </p:nvSpPr>
        <p:spPr>
          <a:xfrm>
            <a:off x="1300158" y="3343715"/>
            <a:ext cx="915355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After reading this section, the reviewer should have a clear understanding of the project partnership and technology transition for industry use</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4"/>
          <p:cNvSpPr txBox="1"/>
          <p:nvPr/>
        </p:nvSpPr>
        <p:spPr>
          <a:xfrm>
            <a:off x="862677" y="314347"/>
            <a:ext cx="8630457"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Narrative Section C. WA Economic and Educational Impact</a:t>
            </a:r>
            <a:endParaRPr/>
          </a:p>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C.1. Business Opportunities and Job Impact</a:t>
            </a:r>
            <a:endParaRPr sz="2400" u="sng">
              <a:solidFill>
                <a:schemeClr val="accent2"/>
              </a:solidFill>
              <a:latin typeface="Trebuchet MS"/>
              <a:ea typeface="Trebuchet MS"/>
              <a:cs typeface="Trebuchet MS"/>
              <a:sym typeface="Trebuchet MS"/>
            </a:endParaRPr>
          </a:p>
        </p:txBody>
      </p:sp>
      <p:sp>
        <p:nvSpPr>
          <p:cNvPr id="231" name="Google Shape;231;p14"/>
          <p:cNvSpPr txBox="1"/>
          <p:nvPr/>
        </p:nvSpPr>
        <p:spPr>
          <a:xfrm>
            <a:off x="584532" y="1414882"/>
            <a:ext cx="9490494" cy="52629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Describe how solving the pain point benefits the industry partner? Include any measurable job creation or fiscal benefits. Is there a WA business opportunity the technology opens or improves? </a:t>
            </a:r>
            <a:endParaRPr sz="2000" dirty="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any potential spinoff  or jobs creation information</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relevant company information: expansion, new market, upcoming projects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SBIR info if relevant to this project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Tell us if industry partner is a startup company</a:t>
            </a: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Say you will apply for SBIR or other business grants if you don’t intend to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Say the technology will create thousands of jobs without examples</a:t>
            </a: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Say the technology will “make a difference for WA aerospace” without examples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Inflate the market impact of the technology</a:t>
            </a:r>
            <a:endParaRPr dirty="0"/>
          </a:p>
          <a:p>
            <a:pPr marL="0" marR="0" lvl="0" indent="0" algn="l" rtl="0">
              <a:spcBef>
                <a:spcPts val="0"/>
              </a:spcBef>
              <a:spcAft>
                <a:spcPts val="0"/>
              </a:spcAft>
              <a:buClr>
                <a:schemeClr val="dk1"/>
              </a:buClr>
              <a:buSzPts val="1800"/>
              <a:buFont typeface="Trebuchet MS"/>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1" dirty="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9"/>
          <p:cNvSpPr txBox="1"/>
          <p:nvPr/>
        </p:nvSpPr>
        <p:spPr>
          <a:xfrm>
            <a:off x="341006" y="562476"/>
            <a:ext cx="8952624"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Narrative Section C.2. Educational, Internship and Job Opportunities</a:t>
            </a:r>
            <a:endParaRPr sz="2400" u="sng">
              <a:solidFill>
                <a:schemeClr val="accent2"/>
              </a:solidFill>
              <a:latin typeface="Trebuchet MS"/>
              <a:ea typeface="Trebuchet MS"/>
              <a:cs typeface="Trebuchet MS"/>
              <a:sym typeface="Trebuchet MS"/>
            </a:endParaRPr>
          </a:p>
        </p:txBody>
      </p:sp>
      <p:sp>
        <p:nvSpPr>
          <p:cNvPr id="237" name="Google Shape;237;p29"/>
          <p:cNvSpPr txBox="1"/>
          <p:nvPr/>
        </p:nvSpPr>
        <p:spPr>
          <a:xfrm>
            <a:off x="823145" y="1221814"/>
            <a:ext cx="8869496" cy="48936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Describe how the JCATI project benefits WA public university engineering students. </a:t>
            </a:r>
          </a:p>
          <a:p>
            <a:pPr marL="0" marR="0" lvl="0" indent="0" algn="l" rtl="0">
              <a:spcBef>
                <a:spcPts val="0"/>
              </a:spcBef>
              <a:spcAft>
                <a:spcPts val="0"/>
              </a:spcAft>
              <a:buClr>
                <a:schemeClr val="dk1"/>
              </a:buClr>
              <a:buSzPts val="2000"/>
              <a:buFont typeface="Calibri"/>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real opportunities for industry student internships or mentoring</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specific industry interactions scheduled during the project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any outreach interactions if known  </a:t>
            </a: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Inflate company internship or mentoring opportunities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Say you will involve students and not provide a plan</a:t>
            </a:r>
          </a:p>
          <a:p>
            <a:pPr marL="285750" marR="0" lvl="0" indent="-285750" algn="l" rtl="0">
              <a:spcBef>
                <a:spcPts val="0"/>
              </a:spcBef>
              <a:spcAft>
                <a:spcPts val="0"/>
              </a:spcAft>
              <a:buClr>
                <a:schemeClr val="dk1"/>
              </a:buClr>
              <a:buSzPts val="2000"/>
              <a:buFont typeface="Arial"/>
              <a:buChar char="•"/>
            </a:pP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r>
              <a:rPr lang="en-US" sz="1800" dirty="0">
                <a:solidFill>
                  <a:schemeClr val="dk1"/>
                </a:solidFill>
                <a:latin typeface="Trebuchet MS"/>
                <a:ea typeface="Trebuchet MS"/>
                <a:cs typeface="Trebuchet MS"/>
                <a:sym typeface="Trebuchet MS"/>
              </a:rPr>
              <a:t> </a:t>
            </a:r>
            <a:endParaRPr sz="1800" dirty="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0"/>
          <p:cNvSpPr txBox="1"/>
          <p:nvPr/>
        </p:nvSpPr>
        <p:spPr>
          <a:xfrm>
            <a:off x="734654" y="626832"/>
            <a:ext cx="8359470"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 Summary: Educational, Internship and Job Opportunities Section </a:t>
            </a:r>
            <a:endParaRPr/>
          </a:p>
        </p:txBody>
      </p:sp>
      <p:sp>
        <p:nvSpPr>
          <p:cNvPr id="243" name="Google Shape;243;p30"/>
          <p:cNvSpPr txBox="1"/>
          <p:nvPr/>
        </p:nvSpPr>
        <p:spPr>
          <a:xfrm>
            <a:off x="734655" y="1472536"/>
            <a:ext cx="8725229" cy="3693278"/>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Have you explained how the project helps the industry partner? Overall WA aerospace community?</a:t>
            </a:r>
            <a:endParaRPr sz="20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Have you explained how WA engineering students benefit from participating in this project?</a:t>
            </a:r>
            <a:endParaRPr/>
          </a:p>
          <a:p>
            <a:pPr marL="0" marR="0" lvl="0" indent="0" algn="l" rtl="0">
              <a:spcBef>
                <a:spcPts val="0"/>
              </a:spcBef>
              <a:spcAft>
                <a:spcPts val="0"/>
              </a:spcAft>
              <a:buClr>
                <a:schemeClr val="dk1"/>
              </a:buClr>
              <a:buSzPts val="2000"/>
              <a:buFont typeface="Trebuchet MS"/>
              <a:buNone/>
            </a:pPr>
            <a:endParaRPr sz="20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After reading this section, the reviewer should have a clear understanding of the project impact on both the WA aerospace industry, the industry partner and engineering students </a:t>
            </a:r>
            <a:endParaRPr/>
          </a:p>
          <a:p>
            <a:pPr marL="0" marR="0" lvl="0" indent="0" algn="l" rtl="0">
              <a:spcBef>
                <a:spcPts val="0"/>
              </a:spcBef>
              <a:spcAft>
                <a:spcPts val="0"/>
              </a:spcAft>
              <a:buClr>
                <a:schemeClr val="dk1"/>
              </a:buClr>
              <a:buSzPts val="1800"/>
              <a:buFont typeface="Trebuchet MS"/>
              <a:buNone/>
            </a:pPr>
            <a:endParaRPr sz="1800" b="1">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1"/>
          <p:cNvSpPr txBox="1"/>
          <p:nvPr/>
        </p:nvSpPr>
        <p:spPr>
          <a:xfrm>
            <a:off x="734654" y="626832"/>
            <a:ext cx="8359470"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OPTIONAL Section D: Undergraduate Scholars Program</a:t>
            </a:r>
            <a:endParaRPr sz="2400" u="sng">
              <a:solidFill>
                <a:schemeClr val="accent2"/>
              </a:solidFill>
              <a:latin typeface="Calibri"/>
              <a:ea typeface="Calibri"/>
              <a:cs typeface="Calibri"/>
              <a:sym typeface="Calibri"/>
            </a:endParaRPr>
          </a:p>
        </p:txBody>
      </p:sp>
      <p:sp>
        <p:nvSpPr>
          <p:cNvPr id="249" name="Google Shape;249;p31"/>
          <p:cNvSpPr txBox="1"/>
          <p:nvPr/>
        </p:nvSpPr>
        <p:spPr>
          <a:xfrm>
            <a:off x="551774" y="1443507"/>
            <a:ext cx="8725229" cy="52321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You can apply for an additional $5000 to specifically involve undergraduates, including historically underrepresented groups. The funds must pay for meaningful, hands-on undergrad research experience with your project.  </a:t>
            </a: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The USP is </a:t>
            </a:r>
            <a:r>
              <a:rPr lang="en-US" sz="2000" u="sng" dirty="0">
                <a:solidFill>
                  <a:schemeClr val="dk1"/>
                </a:solidFill>
                <a:latin typeface="Calibri"/>
                <a:ea typeface="Calibri"/>
                <a:cs typeface="Calibri"/>
                <a:sym typeface="Calibri"/>
              </a:rPr>
              <a:t>optiona</a:t>
            </a:r>
            <a:r>
              <a:rPr lang="en-US" sz="2000" dirty="0">
                <a:solidFill>
                  <a:schemeClr val="dk1"/>
                </a:solidFill>
                <a:latin typeface="Calibri"/>
                <a:ea typeface="Calibri"/>
                <a:cs typeface="Calibri"/>
                <a:sym typeface="Calibri"/>
              </a:rPr>
              <a:t>l as not every PI has the project space or bandwidth to add more students.</a:t>
            </a: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0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Describe your student recruitment and selection process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Describe how you will specifically involve USP students in your project</a:t>
            </a:r>
            <a:endParaRPr dirty="0"/>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Use USP funds for something other than undergrads. We specifically collect USP metrics as part of the project final report.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2"/>
          <p:cNvSpPr txBox="1"/>
          <p:nvPr/>
        </p:nvSpPr>
        <p:spPr>
          <a:xfrm>
            <a:off x="734654" y="427326"/>
            <a:ext cx="7611324"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000"/>
              <a:buFont typeface="Calibri"/>
              <a:buNone/>
            </a:pPr>
            <a:r>
              <a:rPr lang="en-US" sz="2000" u="sng">
                <a:solidFill>
                  <a:schemeClr val="accent2"/>
                </a:solidFill>
                <a:latin typeface="Calibri"/>
                <a:ea typeface="Calibri"/>
                <a:cs typeface="Calibri"/>
                <a:sym typeface="Calibri"/>
              </a:rPr>
              <a:t> </a:t>
            </a:r>
            <a:r>
              <a:rPr lang="en-US" sz="2400" u="sng">
                <a:solidFill>
                  <a:schemeClr val="accent2"/>
                </a:solidFill>
                <a:latin typeface="Calibri"/>
                <a:ea typeface="Calibri"/>
                <a:cs typeface="Calibri"/>
                <a:sym typeface="Calibri"/>
              </a:rPr>
              <a:t>Narrative Section IV. References and Reviewer Suggestions</a:t>
            </a:r>
            <a:endParaRPr sz="2000" u="sng">
              <a:solidFill>
                <a:schemeClr val="accent2"/>
              </a:solidFill>
              <a:latin typeface="Trebuchet MS"/>
              <a:ea typeface="Trebuchet MS"/>
              <a:cs typeface="Trebuchet MS"/>
              <a:sym typeface="Trebuchet MS"/>
            </a:endParaRPr>
          </a:p>
        </p:txBody>
      </p:sp>
      <p:sp>
        <p:nvSpPr>
          <p:cNvPr id="255" name="Google Shape;255;p32"/>
          <p:cNvSpPr txBox="1"/>
          <p:nvPr/>
        </p:nvSpPr>
        <p:spPr>
          <a:xfrm>
            <a:off x="734654" y="1289656"/>
            <a:ext cx="8542350" cy="52629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If you have references from Sections A-C, add them here</a:t>
            </a:r>
            <a:endParaRPr dirty="0"/>
          </a:p>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If you have names of potential reviewers, add them here</a:t>
            </a:r>
            <a:endParaRPr dirty="0"/>
          </a:p>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If neither applies, skip this section</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First check if your potential reviewer can participate in external review. Many  companies do not allow this.</a:t>
            </a: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Provide recent reviewer contact information</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Provide a name without contact information</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Provide a name without first checking with the person</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List your industry partner or industry sponsored research contact as a reviewer </a:t>
            </a: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3"/>
          <p:cNvSpPr txBox="1"/>
          <p:nvPr/>
        </p:nvSpPr>
        <p:spPr>
          <a:xfrm>
            <a:off x="734654" y="527079"/>
            <a:ext cx="5533142"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Section V. Industry Letters of Support</a:t>
            </a:r>
            <a:endParaRPr sz="2400" u="sng">
              <a:solidFill>
                <a:schemeClr val="accent2"/>
              </a:solidFill>
              <a:latin typeface="Trebuchet MS"/>
              <a:ea typeface="Trebuchet MS"/>
              <a:cs typeface="Trebuchet MS"/>
              <a:sym typeface="Trebuchet MS"/>
            </a:endParaRPr>
          </a:p>
        </p:txBody>
      </p:sp>
      <p:sp>
        <p:nvSpPr>
          <p:cNvPr id="261" name="Google Shape;261;p33"/>
          <p:cNvSpPr txBox="1"/>
          <p:nvPr/>
        </p:nvSpPr>
        <p:spPr>
          <a:xfrm>
            <a:off x="568401" y="1306281"/>
            <a:ext cx="9140866" cy="52321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Each industry partner is required to provide a letter of support (LOS) verifying their project support and involvement</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Request the industry LOS early as companies require multiple levels of approval </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Make sure in-kind amount in the letter matches the amount listed in Section B.1.</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Identify an industry point of contact in case of questions</a:t>
            </a: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Wait until the last minute to ask for a letter of support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Submit generic letters “we will support the JCATI project”</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NOTE</a:t>
            </a:r>
            <a:r>
              <a:rPr lang="en-US" sz="2000" dirty="0">
                <a:solidFill>
                  <a:schemeClr val="dk1"/>
                </a:solidFill>
                <a:latin typeface="Calibri"/>
                <a:ea typeface="Calibri"/>
                <a:cs typeface="Calibri"/>
                <a:sym typeface="Calibri"/>
              </a:rPr>
              <a:t>: at project end the industry partner must verify delivered in-kind </a:t>
            </a:r>
          </a:p>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support amount</a:t>
            </a:r>
            <a:endParaRPr dirty="0"/>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
          <p:cNvSpPr txBox="1"/>
          <p:nvPr/>
        </p:nvSpPr>
        <p:spPr>
          <a:xfrm>
            <a:off x="631746" y="606732"/>
            <a:ext cx="8982517" cy="69249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0" i="0" u="sng" strike="noStrike" cap="none">
                <a:solidFill>
                  <a:schemeClr val="accent1"/>
                </a:solidFill>
                <a:latin typeface="Calibri"/>
                <a:ea typeface="Calibri"/>
                <a:cs typeface="Calibri"/>
                <a:sym typeface="Calibri"/>
              </a:rPr>
              <a:t>JCATI’s Legislative Mandate</a:t>
            </a:r>
            <a:endParaRPr sz="4000" b="0" i="0" u="sng" strike="noStrike" cap="none">
              <a:solidFill>
                <a:schemeClr val="accent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2400"/>
              <a:buFont typeface="Calibri"/>
              <a:buNone/>
            </a:pPr>
            <a:r>
              <a:rPr lang="en-US" sz="2400" b="0" i="0" u="none" strike="noStrike" cap="none">
                <a:solidFill>
                  <a:schemeClr val="dk1"/>
                </a:solidFill>
                <a:latin typeface="Calibri"/>
                <a:ea typeface="Calibri"/>
                <a:cs typeface="Calibri"/>
                <a:sym typeface="Calibri"/>
              </a:rPr>
              <a:t>Help WA aerospace companies transition new technologies by leveraging WA public university engineering expertise</a:t>
            </a:r>
            <a:endParaRPr sz="24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**Primary aerospace industry partner must have a WA presence</a:t>
            </a:r>
            <a:endParaRPr/>
          </a:p>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 Majority of project work and impact must occur in WA</a:t>
            </a: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0" i="0" u="none" strike="noStrike" cap="none">
                <a:solidFill>
                  <a:schemeClr val="dk1"/>
                </a:solidFill>
                <a:latin typeface="Calibri"/>
                <a:ea typeface="Calibri"/>
                <a:cs typeface="Calibri"/>
                <a:sym typeface="Calibri"/>
              </a:rPr>
              <a:t>The WA legislature annually monitors JCATI’s progress via metrics and reports. The expected ROI comes from industry incorporating cutting edge ideas from JCATI projects. This academic-industry interaction keeps WA competitive in the global aerospace market.</a:t>
            </a:r>
            <a:endParaRPr/>
          </a:p>
          <a:p>
            <a:pPr marL="0" marR="0" lvl="0" indent="0" algn="l" rtl="0">
              <a:spcBef>
                <a:spcPts val="0"/>
              </a:spcBef>
              <a:spcAft>
                <a:spcPts val="0"/>
              </a:spcAft>
              <a:buClr>
                <a:schemeClr val="dk1"/>
              </a:buClr>
              <a:buSzPts val="2000"/>
              <a:buFont typeface="Trebuchet MS"/>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Calibri"/>
              <a:buNone/>
            </a:pPr>
            <a:r>
              <a:rPr lang="en-US" sz="1800" b="0" i="0" u="none" strike="noStrike" cap="none">
                <a:solidFill>
                  <a:schemeClr val="dk1"/>
                </a:solidFill>
                <a:latin typeface="Calibri"/>
                <a:ea typeface="Calibri"/>
                <a:cs typeface="Calibri"/>
                <a:sym typeface="Calibri"/>
              </a:rPr>
              <a:t> </a:t>
            </a: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4"/>
          <p:cNvSpPr txBox="1"/>
          <p:nvPr/>
        </p:nvSpPr>
        <p:spPr>
          <a:xfrm>
            <a:off x="1093785" y="510454"/>
            <a:ext cx="3395087"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800"/>
              <a:buFont typeface="Calibri"/>
              <a:buNone/>
            </a:pPr>
            <a:r>
              <a:rPr lang="en-US" sz="2800" u="sng">
                <a:solidFill>
                  <a:schemeClr val="accent2"/>
                </a:solidFill>
                <a:latin typeface="Calibri"/>
                <a:ea typeface="Calibri"/>
                <a:cs typeface="Calibri"/>
                <a:sym typeface="Calibri"/>
              </a:rPr>
              <a:t>Section VI. Biosketch </a:t>
            </a:r>
            <a:endParaRPr sz="2800" u="sng">
              <a:solidFill>
                <a:schemeClr val="accent2"/>
              </a:solidFill>
              <a:latin typeface="Trebuchet MS"/>
              <a:ea typeface="Trebuchet MS"/>
              <a:cs typeface="Trebuchet MS"/>
              <a:sym typeface="Trebuchet MS"/>
            </a:endParaRPr>
          </a:p>
        </p:txBody>
      </p:sp>
      <p:sp>
        <p:nvSpPr>
          <p:cNvPr id="267" name="Google Shape;267;p34"/>
          <p:cNvSpPr txBox="1"/>
          <p:nvPr/>
        </p:nvSpPr>
        <p:spPr>
          <a:xfrm>
            <a:off x="1093785" y="1199557"/>
            <a:ext cx="6285578" cy="42164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Limit </a:t>
            </a:r>
            <a:r>
              <a:rPr lang="en-US" sz="2000" dirty="0" err="1">
                <a:solidFill>
                  <a:schemeClr val="dk1"/>
                </a:solidFill>
                <a:latin typeface="Calibri"/>
                <a:ea typeface="Calibri"/>
                <a:cs typeface="Calibri"/>
                <a:sym typeface="Calibri"/>
              </a:rPr>
              <a:t>biosketch</a:t>
            </a:r>
            <a:r>
              <a:rPr lang="en-US" sz="2000" dirty="0">
                <a:solidFill>
                  <a:schemeClr val="dk1"/>
                </a:solidFill>
                <a:latin typeface="Calibri"/>
                <a:ea typeface="Calibri"/>
                <a:cs typeface="Calibri"/>
                <a:sym typeface="Calibri"/>
              </a:rPr>
              <a:t> to 2 pages </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Use RFP format</a:t>
            </a: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information pertinent to JCATI project</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Submit your entire CV</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Submit an unedited </a:t>
            </a:r>
            <a:r>
              <a:rPr lang="en-US" sz="2000" dirty="0" err="1">
                <a:solidFill>
                  <a:schemeClr val="dk1"/>
                </a:solidFill>
                <a:latin typeface="Calibri"/>
                <a:ea typeface="Calibri"/>
                <a:cs typeface="Calibri"/>
                <a:sym typeface="Calibri"/>
              </a:rPr>
              <a:t>biosketch</a:t>
            </a:r>
            <a:r>
              <a:rPr lang="en-US" sz="2000" dirty="0">
                <a:solidFill>
                  <a:schemeClr val="dk1"/>
                </a:solidFill>
                <a:latin typeface="Calibri"/>
                <a:ea typeface="Calibri"/>
                <a:cs typeface="Calibri"/>
                <a:sym typeface="Calibri"/>
              </a:rPr>
              <a:t> </a:t>
            </a:r>
            <a:endParaRPr dirty="0"/>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5"/>
          <p:cNvSpPr txBox="1"/>
          <p:nvPr/>
        </p:nvSpPr>
        <p:spPr>
          <a:xfrm>
            <a:off x="935843" y="460578"/>
            <a:ext cx="5681087"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400"/>
              <a:buFont typeface="Calibri"/>
              <a:buNone/>
            </a:pPr>
            <a:r>
              <a:rPr lang="en-US" sz="2400" u="sng">
                <a:solidFill>
                  <a:schemeClr val="accent2"/>
                </a:solidFill>
                <a:latin typeface="Calibri"/>
                <a:ea typeface="Calibri"/>
                <a:cs typeface="Calibri"/>
                <a:sym typeface="Calibri"/>
              </a:rPr>
              <a:t>Section VII. Project Budget and Justification</a:t>
            </a:r>
            <a:endParaRPr sz="2400" u="sng">
              <a:solidFill>
                <a:schemeClr val="accent2"/>
              </a:solidFill>
              <a:latin typeface="Trebuchet MS"/>
              <a:ea typeface="Trebuchet MS"/>
              <a:cs typeface="Trebuchet MS"/>
              <a:sym typeface="Trebuchet MS"/>
            </a:endParaRPr>
          </a:p>
        </p:txBody>
      </p:sp>
      <p:sp>
        <p:nvSpPr>
          <p:cNvPr id="273" name="Google Shape;273;p35"/>
          <p:cNvSpPr txBox="1"/>
          <p:nvPr/>
        </p:nvSpPr>
        <p:spPr>
          <a:xfrm>
            <a:off x="1073867" y="1166862"/>
            <a:ext cx="8868156" cy="58784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Work with your departmental grants team on your JCATI budget</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a:t>
            </a:r>
            <a:r>
              <a:rPr lang="en-US" sz="2000" dirty="0">
                <a:solidFill>
                  <a:schemeClr val="dk1"/>
                </a:solidFill>
                <a:latin typeface="Calibri"/>
                <a:ea typeface="Calibri"/>
                <a:cs typeface="Calibri"/>
                <a:sym typeface="Calibri"/>
              </a:rPr>
              <a: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Make sure total tenure track faculty FTE doesn’t exceed 1.0 month</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brief details for each category in the Budget Justification</a:t>
            </a: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Include an equipment price quote and description in the justification </a:t>
            </a: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Describe in the narrative why the requested equipment is necessary for project success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Make sure the budget page is signed </a:t>
            </a:r>
            <a:endParaRPr dirty="0"/>
          </a:p>
          <a:p>
            <a:pPr marL="0" marR="0" lvl="0" indent="0" algn="l" rtl="0">
              <a:spcBef>
                <a:spcPts val="0"/>
              </a:spcBef>
              <a:spcAft>
                <a:spcPts val="0"/>
              </a:spcAft>
              <a:buClr>
                <a:schemeClr val="dk1"/>
              </a:buClr>
              <a:buSzPts val="2000"/>
              <a:buFont typeface="Trebuchet MS"/>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Pad your budget with excessive travel or supplies funds. Any unspent funds must be returned to the UW. </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Plan on using JCATI funds for foreign travel</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Skip budget approval process </a:t>
            </a: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Wait until the last minute to ask for budget help-fiscal staff do not appreciate this</a:t>
            </a:r>
            <a:endParaRPr dirty="0"/>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6"/>
          <p:cNvSpPr txBox="1"/>
          <p:nvPr/>
        </p:nvSpPr>
        <p:spPr>
          <a:xfrm>
            <a:off x="1799304" y="383208"/>
            <a:ext cx="7772400"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2"/>
              </a:buClr>
              <a:buSzPts val="2800"/>
              <a:buFont typeface="Calibri"/>
              <a:buNone/>
            </a:pPr>
            <a:r>
              <a:rPr lang="en-US" sz="2800" u="sng">
                <a:solidFill>
                  <a:schemeClr val="accent2"/>
                </a:solidFill>
                <a:latin typeface="Calibri"/>
                <a:ea typeface="Calibri"/>
                <a:cs typeface="Calibri"/>
                <a:sym typeface="Calibri"/>
              </a:rPr>
              <a:t>Submitting Your Proposal</a:t>
            </a:r>
            <a:endParaRPr/>
          </a:p>
        </p:txBody>
      </p:sp>
      <p:sp>
        <p:nvSpPr>
          <p:cNvPr id="279" name="Google Shape;279;p36"/>
          <p:cNvSpPr txBox="1"/>
          <p:nvPr/>
        </p:nvSpPr>
        <p:spPr>
          <a:xfrm>
            <a:off x="705159" y="889863"/>
            <a:ext cx="8866546" cy="59092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800"/>
              <a:buFont typeface="Calibri"/>
              <a:buNone/>
            </a:pPr>
            <a:r>
              <a:rPr lang="en-US" sz="1800" b="1" dirty="0">
                <a:solidFill>
                  <a:schemeClr val="dk1"/>
                </a:solidFill>
                <a:latin typeface="Calibri"/>
                <a:ea typeface="Calibri"/>
                <a:cs typeface="Calibri"/>
                <a:sym typeface="Calibri"/>
              </a:rPr>
              <a:t>DO:</a:t>
            </a:r>
            <a:endParaRPr dirty="0"/>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Go to the submission portal and review the online form before upload</a:t>
            </a: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Complete the proposal cover sheet and get appropriate signatures</a:t>
            </a:r>
            <a:endParaRPr dirty="0"/>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Assemble sections into one PDF for upload. Do you have the correct version? Done a final proofreading? </a:t>
            </a:r>
            <a:endParaRPr dirty="0"/>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Check you under the 4 MB file size limit</a:t>
            </a: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Determine who submits the proposal: you? Grant manager? Student?</a:t>
            </a:r>
            <a:endParaRPr dirty="0"/>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Calibri"/>
              <a:buNone/>
            </a:pPr>
            <a:r>
              <a:rPr lang="en-US" sz="1800" b="1" dirty="0">
                <a:solidFill>
                  <a:schemeClr val="dk1"/>
                </a:solidFill>
                <a:latin typeface="Calibri"/>
                <a:ea typeface="Calibri"/>
                <a:cs typeface="Calibri"/>
                <a:sym typeface="Calibri"/>
              </a:rPr>
              <a:t>DON’T:</a:t>
            </a:r>
            <a:endParaRPr dirty="0"/>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Wait until the last minute to submit. Proposals are time stamped upon receipt in the system, </a:t>
            </a:r>
            <a:r>
              <a:rPr lang="en-US" sz="1800" u="sng" dirty="0">
                <a:solidFill>
                  <a:schemeClr val="dk1"/>
                </a:solidFill>
                <a:latin typeface="Calibri"/>
                <a:ea typeface="Calibri"/>
                <a:cs typeface="Calibri"/>
                <a:sym typeface="Calibri"/>
              </a:rPr>
              <a:t>not</a:t>
            </a:r>
            <a:r>
              <a:rPr lang="en-US" sz="1800" dirty="0">
                <a:solidFill>
                  <a:schemeClr val="dk1"/>
                </a:solidFill>
                <a:latin typeface="Calibri"/>
                <a:ea typeface="Calibri"/>
                <a:cs typeface="Calibri"/>
                <a:sym typeface="Calibri"/>
              </a:rPr>
              <a:t> when you upload! There is </a:t>
            </a:r>
            <a:r>
              <a:rPr lang="en-US" sz="1800" u="sng" dirty="0">
                <a:solidFill>
                  <a:schemeClr val="dk1"/>
                </a:solidFill>
                <a:latin typeface="Calibri"/>
                <a:ea typeface="Calibri"/>
                <a:cs typeface="Calibri"/>
                <a:sym typeface="Calibri"/>
              </a:rPr>
              <a:t>always</a:t>
            </a:r>
            <a:r>
              <a:rPr lang="en-US" sz="1800" dirty="0">
                <a:solidFill>
                  <a:schemeClr val="dk1"/>
                </a:solidFill>
                <a:latin typeface="Calibri"/>
                <a:ea typeface="Calibri"/>
                <a:cs typeface="Calibri"/>
                <a:sym typeface="Calibri"/>
              </a:rPr>
              <a:t> a lag.</a:t>
            </a: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Email your proposal to the Program Manager. Only proposals submitted via the JCATI website are reviewed</a:t>
            </a:r>
            <a:endParaRPr dirty="0"/>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Ask the Program Manager if everything looks ok. We don’t provide proposal input or notify applicants of missing sections. </a:t>
            </a:r>
            <a:endParaRPr dirty="0"/>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NOTE</a:t>
            </a:r>
            <a:r>
              <a:rPr lang="en-US" sz="1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The JCATI website creates an automated email acknowledging proposal submission. Additionally, the Program Manager notifies every PI as the database receives and time stamps the application. </a:t>
            </a:r>
            <a:endParaRPr dirty="0"/>
          </a:p>
          <a:p>
            <a:pPr marL="0" marR="0" lvl="0" indent="0" algn="l" rtl="0">
              <a:spcBef>
                <a:spcPts val="0"/>
              </a:spcBef>
              <a:spcAft>
                <a:spcPts val="0"/>
              </a:spcAft>
              <a:buClr>
                <a:schemeClr val="dk1"/>
              </a:buClr>
              <a:buSzPts val="1800"/>
              <a:buFont typeface="Trebuchet MS"/>
              <a:buNone/>
            </a:pPr>
            <a:endParaRPr sz="18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
          <p:cNvSpPr/>
          <p:nvPr/>
        </p:nvSpPr>
        <p:spPr>
          <a:xfrm>
            <a:off x="308895" y="709945"/>
            <a:ext cx="9267365" cy="581693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accent1"/>
              </a:buClr>
              <a:buSzPts val="4000"/>
              <a:buFont typeface="Calibri"/>
              <a:buNone/>
            </a:pPr>
            <a:r>
              <a:rPr lang="en-US" sz="4000" b="0" i="0" u="sng" strike="noStrike" cap="none">
                <a:solidFill>
                  <a:schemeClr val="accent1"/>
                </a:solidFill>
                <a:latin typeface="Calibri"/>
                <a:ea typeface="Calibri"/>
                <a:cs typeface="Calibri"/>
                <a:sym typeface="Calibri"/>
              </a:rPr>
              <a:t>How does JCATI work?</a:t>
            </a:r>
            <a:endParaRPr/>
          </a:p>
          <a:p>
            <a:pPr marL="0" marR="0" lvl="0" indent="0" algn="ctr" rtl="0">
              <a:spcBef>
                <a:spcPts val="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a:p>
            <a:pPr marL="285750" marR="0" lvl="0" indent="-285750" algn="l" rtl="0">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WA aerospace company identifies current TRL 4-7 technology pain point</a:t>
            </a:r>
            <a:endParaRPr sz="2000" b="0" i="0" u="none" strike="noStrike" cap="none">
              <a:solidFill>
                <a:schemeClr val="dk1"/>
              </a:solidFill>
              <a:latin typeface="Trebuchet MS"/>
              <a:ea typeface="Trebuchet MS"/>
              <a:cs typeface="Trebuchet MS"/>
              <a:sym typeface="Trebuchet MS"/>
            </a:endParaRPr>
          </a:p>
          <a:p>
            <a:pPr marL="285750" marR="0" lvl="0" indent="-285750" algn="l" rtl="0">
              <a:spcBef>
                <a:spcPts val="0"/>
              </a:spcBef>
              <a:spcAft>
                <a:spcPts val="0"/>
              </a:spcAft>
              <a:buClr>
                <a:schemeClr val="dk1"/>
              </a:buClr>
              <a:buSzPts val="1800"/>
              <a:buFont typeface="Arial"/>
              <a:buChar char="•"/>
            </a:pPr>
            <a:r>
              <a:rPr lang="en-US" sz="2000">
                <a:solidFill>
                  <a:schemeClr val="dk1"/>
                </a:solidFill>
                <a:latin typeface="Calibri"/>
                <a:ea typeface="Calibri"/>
                <a:cs typeface="Calibri"/>
                <a:sym typeface="Calibri"/>
              </a:rPr>
              <a:t>Company identifies p</a:t>
            </a:r>
            <a:r>
              <a:rPr lang="en-US" sz="2000" b="0" i="0" u="none" strike="noStrike" cap="none">
                <a:solidFill>
                  <a:schemeClr val="dk1"/>
                </a:solidFill>
                <a:latin typeface="Calibri"/>
                <a:ea typeface="Calibri"/>
                <a:cs typeface="Calibri"/>
                <a:sym typeface="Calibri"/>
              </a:rPr>
              <a:t>otential WA public university engineering faculty with appropriate technology expertise </a:t>
            </a:r>
            <a:endParaRPr/>
          </a:p>
          <a:p>
            <a:pPr marL="285750" marR="0" lvl="0" indent="-285750" algn="l" rtl="0">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Partners discuss technology need and determine if they are a match</a:t>
            </a:r>
            <a:endParaRPr sz="2000" b="0" i="0" u="none" strike="noStrike" cap="none">
              <a:solidFill>
                <a:schemeClr val="dk1"/>
              </a:solidFill>
              <a:latin typeface="Trebuchet MS"/>
              <a:ea typeface="Trebuchet MS"/>
              <a:cs typeface="Trebuchet MS"/>
              <a:sym typeface="Trebuchet MS"/>
            </a:endParaRPr>
          </a:p>
          <a:p>
            <a:pPr marL="285750" marR="0" lvl="0" indent="-285750" algn="l" rtl="0">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Academic partner submits a project application (with industry partner input) and if chosen, receives JCATI funds to support engineering students to address industry pain point</a:t>
            </a:r>
            <a:endParaRPr sz="2000" b="0" i="0" u="none" strike="noStrike" cap="none">
              <a:solidFill>
                <a:schemeClr val="dk1"/>
              </a:solidFill>
              <a:latin typeface="Trebuchet MS"/>
              <a:ea typeface="Trebuchet MS"/>
              <a:cs typeface="Trebuchet MS"/>
              <a:sym typeface="Trebuchet MS"/>
            </a:endParaRPr>
          </a:p>
          <a:p>
            <a:pPr marL="285750" marR="0" lvl="0" indent="-285750" algn="l" rtl="0">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Industry required to provide in-kind support to foster successful outcomes and company integration</a:t>
            </a:r>
            <a:endParaRPr/>
          </a:p>
          <a:p>
            <a:pPr marL="0" marR="0" lvl="0" indent="0" algn="l" rtl="0">
              <a:spcBef>
                <a:spcPts val="0"/>
              </a:spcBef>
              <a:spcAft>
                <a:spcPts val="0"/>
              </a:spcAft>
              <a:buNone/>
            </a:pPr>
            <a:endParaRPr sz="2000" b="0" i="0" u="none" strike="noStrike" cap="none">
              <a:solidFill>
                <a:schemeClr val="dk1"/>
              </a:solidFill>
              <a:latin typeface="Trebuchet MS"/>
              <a:ea typeface="Trebuchet MS"/>
              <a:cs typeface="Trebuchet MS"/>
              <a:sym typeface="Trebuchet MS"/>
            </a:endParaRPr>
          </a:p>
          <a:p>
            <a:pPr marL="285750" marR="0" lvl="0" indent="-285750" algn="l" rtl="0">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Goal: completely transition technology to industry partner 1</a:t>
            </a:r>
            <a:r>
              <a:rPr lang="en-US" sz="2000">
                <a:solidFill>
                  <a:schemeClr val="dk1"/>
                </a:solidFill>
                <a:latin typeface="Calibri"/>
                <a:ea typeface="Calibri"/>
                <a:cs typeface="Calibri"/>
                <a:sym typeface="Calibri"/>
              </a:rPr>
              <a:t> year or less</a:t>
            </a:r>
            <a:r>
              <a:rPr lang="en-US" sz="2000" b="0" i="0" u="none" strike="noStrike" cap="none">
                <a:solidFill>
                  <a:schemeClr val="dk1"/>
                </a:solidFill>
                <a:latin typeface="Calibri"/>
                <a:ea typeface="Calibri"/>
                <a:cs typeface="Calibri"/>
                <a:sym typeface="Calibri"/>
              </a:rPr>
              <a:t> after </a:t>
            </a:r>
            <a:r>
              <a:rPr lang="en-US" sz="2000">
                <a:solidFill>
                  <a:schemeClr val="dk1"/>
                </a:solidFill>
                <a:latin typeface="Calibri"/>
                <a:ea typeface="Calibri"/>
                <a:cs typeface="Calibri"/>
                <a:sym typeface="Calibri"/>
              </a:rPr>
              <a:t>JCATI </a:t>
            </a:r>
            <a:r>
              <a:rPr lang="en-US" sz="2000" b="0" i="0" u="none" strike="noStrike" cap="none">
                <a:solidFill>
                  <a:schemeClr val="dk1"/>
                </a:solidFill>
                <a:latin typeface="Calibri"/>
                <a:ea typeface="Calibri"/>
                <a:cs typeface="Calibri"/>
                <a:sym typeface="Calibri"/>
              </a:rPr>
              <a:t>funding ends</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55" name="Google Shape;155;p3"/>
          <p:cNvSpPr/>
          <p:nvPr/>
        </p:nvSpPr>
        <p:spPr>
          <a:xfrm>
            <a:off x="2811780" y="3682723"/>
            <a:ext cx="6096000" cy="240065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f073e7708b_0_0"/>
          <p:cNvSpPr/>
          <p:nvPr/>
        </p:nvSpPr>
        <p:spPr>
          <a:xfrm>
            <a:off x="1539240" y="655380"/>
            <a:ext cx="8641200" cy="267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p:txBody>
      </p:sp>
      <p:sp>
        <p:nvSpPr>
          <p:cNvPr id="161" name="Google Shape;161;gf073e7708b_0_0"/>
          <p:cNvSpPr/>
          <p:nvPr/>
        </p:nvSpPr>
        <p:spPr>
          <a:xfrm>
            <a:off x="2075232" y="948697"/>
            <a:ext cx="6622026" cy="48868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4000"/>
              <a:buFont typeface="Calibri"/>
              <a:buNone/>
            </a:pPr>
            <a:r>
              <a:rPr lang="en-US" sz="4000" b="0" i="0" u="sng" strike="noStrike" cap="none" dirty="0">
                <a:solidFill>
                  <a:schemeClr val="accent1"/>
                </a:solidFill>
                <a:latin typeface="Calibri"/>
                <a:ea typeface="Calibri"/>
                <a:cs typeface="Calibri"/>
                <a:sym typeface="Calibri"/>
              </a:rPr>
              <a:t>202</a:t>
            </a:r>
            <a:r>
              <a:rPr lang="en-US" sz="4000" u="sng" dirty="0">
                <a:solidFill>
                  <a:schemeClr val="accent1"/>
                </a:solidFill>
                <a:latin typeface="Calibri"/>
                <a:ea typeface="Calibri"/>
                <a:cs typeface="Calibri"/>
                <a:sym typeface="Calibri"/>
              </a:rPr>
              <a:t>4</a:t>
            </a:r>
            <a:r>
              <a:rPr lang="en-US" sz="4000" b="0" i="0" u="sng" strike="noStrike" cap="none" dirty="0">
                <a:solidFill>
                  <a:schemeClr val="accent1"/>
                </a:solidFill>
                <a:latin typeface="Calibri"/>
                <a:ea typeface="Calibri"/>
                <a:cs typeface="Calibri"/>
                <a:sym typeface="Calibri"/>
              </a:rPr>
              <a:t> JCATI RFP Timeline</a:t>
            </a:r>
            <a:endParaRPr dirty="0"/>
          </a:p>
          <a:p>
            <a:pPr marL="0" marR="0" lvl="0" indent="0" algn="ctr" rtl="0">
              <a:spcBef>
                <a:spcPts val="0"/>
              </a:spcBef>
              <a:spcAft>
                <a:spcPts val="0"/>
              </a:spcAft>
              <a:buClr>
                <a:schemeClr val="dk1"/>
              </a:buClr>
              <a:buSzPts val="1800"/>
              <a:buFont typeface="Trebuchet MS"/>
              <a:buNone/>
            </a:pPr>
            <a:endParaRPr sz="1800" b="0" i="0" u="none" strike="noStrike" cap="none" dirty="0">
              <a:solidFill>
                <a:schemeClr val="dk1"/>
              </a:solidFill>
              <a:latin typeface="Trebuchet MS"/>
              <a:ea typeface="Trebuchet MS"/>
              <a:cs typeface="Trebuchet MS"/>
              <a:sym typeface="Trebuchet MS"/>
            </a:endParaRPr>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RFP released: November 202</a:t>
            </a:r>
            <a:r>
              <a:rPr lang="en-US" sz="2000" dirty="0">
                <a:solidFill>
                  <a:schemeClr val="dk1"/>
                </a:solidFill>
                <a:latin typeface="Calibri"/>
                <a:ea typeface="Calibri"/>
                <a:cs typeface="Calibri"/>
                <a:sym typeface="Calibri"/>
              </a:rPr>
              <a:t>3</a:t>
            </a:r>
            <a:endParaRPr sz="2000" b="0" i="0" u="none" strike="noStrike" cap="none" dirty="0">
              <a:solidFill>
                <a:schemeClr val="dk1"/>
              </a:solidFill>
              <a:latin typeface="Trebuchet MS"/>
              <a:ea typeface="Trebuchet MS"/>
              <a:cs typeface="Trebuchet MS"/>
              <a:sym typeface="Trebuchet MS"/>
            </a:endParaRPr>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Applications due by: 5 PM Friday, </a:t>
            </a:r>
            <a:r>
              <a:rPr lang="en-US" sz="2000" dirty="0">
                <a:solidFill>
                  <a:schemeClr val="dk1"/>
                </a:solidFill>
                <a:latin typeface="Calibri"/>
                <a:ea typeface="Calibri"/>
                <a:cs typeface="Calibri"/>
                <a:sym typeface="Calibri"/>
              </a:rPr>
              <a:t>March 1</a:t>
            </a:r>
            <a:endParaRPr sz="2000" b="0" i="0" u="none" strike="noStrike" cap="none" dirty="0">
              <a:solidFill>
                <a:schemeClr val="dk1"/>
              </a:solidFill>
              <a:latin typeface="Trebuchet MS"/>
              <a:ea typeface="Trebuchet MS"/>
              <a:cs typeface="Trebuchet MS"/>
              <a:sym typeface="Trebuchet MS"/>
            </a:endParaRPr>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Applications sent out </a:t>
            </a:r>
            <a:r>
              <a:rPr lang="en-US" sz="2000" dirty="0">
                <a:solidFill>
                  <a:schemeClr val="dk1"/>
                </a:solidFill>
                <a:latin typeface="Calibri"/>
                <a:ea typeface="Calibri"/>
                <a:cs typeface="Calibri"/>
                <a:sym typeface="Calibri"/>
              </a:rPr>
              <a:t>to reviewers</a:t>
            </a:r>
            <a:r>
              <a:rPr lang="en-US" sz="2000" b="0" i="0" u="none" strike="noStrike" cap="none" dirty="0">
                <a:solidFill>
                  <a:schemeClr val="dk1"/>
                </a:solidFill>
                <a:latin typeface="Calibri"/>
                <a:ea typeface="Calibri"/>
                <a:cs typeface="Calibri"/>
                <a:sym typeface="Calibri"/>
              </a:rPr>
              <a:t>: March and April </a:t>
            </a:r>
            <a:endParaRPr sz="2000" b="0" i="0" u="none" strike="noStrike" cap="none" dirty="0">
              <a:solidFill>
                <a:schemeClr val="dk1"/>
              </a:solidFill>
              <a:latin typeface="Trebuchet MS"/>
              <a:ea typeface="Trebuchet MS"/>
              <a:cs typeface="Trebuchet MS"/>
              <a:sym typeface="Trebuchet MS"/>
            </a:endParaRPr>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JCATI board selection meeting: May</a:t>
            </a:r>
            <a:endParaRPr sz="2000" b="0" i="0" u="none" strike="noStrike" cap="none" dirty="0">
              <a:solidFill>
                <a:schemeClr val="dk1"/>
              </a:solidFill>
              <a:latin typeface="Trebuchet MS"/>
              <a:ea typeface="Trebuchet MS"/>
              <a:cs typeface="Trebuchet MS"/>
              <a:sym typeface="Trebuchet MS"/>
            </a:endParaRPr>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Award notification: May</a:t>
            </a:r>
            <a:endParaRPr sz="2000" b="0" i="0" u="none" strike="noStrike" cap="none" dirty="0">
              <a:solidFill>
                <a:schemeClr val="dk1"/>
              </a:solidFill>
              <a:latin typeface="Trebuchet MS"/>
              <a:ea typeface="Trebuchet MS"/>
              <a:cs typeface="Trebuchet MS"/>
              <a:sym typeface="Trebuchet MS"/>
            </a:endParaRPr>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Project period is 1 year</a:t>
            </a:r>
            <a:endParaRPr dirty="0"/>
          </a:p>
          <a:p>
            <a:pPr marL="800100" marR="0" lvl="1" indent="-342900" algn="l" rtl="0">
              <a:spcBef>
                <a:spcPts val="0"/>
              </a:spcBef>
              <a:spcAft>
                <a:spcPts val="0"/>
              </a:spcAft>
              <a:buClr>
                <a:schemeClr val="dk1"/>
              </a:buClr>
              <a:buSzPts val="1800"/>
              <a:buFont typeface="Courier New"/>
              <a:buChar char="o"/>
            </a:pPr>
            <a:r>
              <a:rPr lang="en-US" sz="2000" b="0" i="0" u="none" strike="noStrike" cap="none" dirty="0">
                <a:solidFill>
                  <a:schemeClr val="dk1"/>
                </a:solidFill>
                <a:latin typeface="Calibri"/>
                <a:ea typeface="Calibri"/>
                <a:cs typeface="Calibri"/>
                <a:sym typeface="Calibri"/>
              </a:rPr>
              <a:t>Project start: July 1, 202</a:t>
            </a:r>
            <a:r>
              <a:rPr lang="en-US" sz="2000" dirty="0">
                <a:solidFill>
                  <a:schemeClr val="dk1"/>
                </a:solidFill>
                <a:latin typeface="Calibri"/>
                <a:ea typeface="Calibri"/>
                <a:cs typeface="Calibri"/>
                <a:sym typeface="Calibri"/>
              </a:rPr>
              <a:t>4</a:t>
            </a:r>
            <a:endParaRPr sz="2000" b="0" i="0" u="none" strike="noStrike" cap="none" dirty="0">
              <a:solidFill>
                <a:schemeClr val="dk1"/>
              </a:solidFill>
              <a:latin typeface="Trebuchet MS"/>
              <a:ea typeface="Trebuchet MS"/>
              <a:cs typeface="Trebuchet MS"/>
              <a:sym typeface="Trebuchet MS"/>
            </a:endParaRPr>
          </a:p>
          <a:p>
            <a:pPr marL="800100" marR="0" lvl="1" indent="-342900" algn="l" rtl="0">
              <a:spcBef>
                <a:spcPts val="0"/>
              </a:spcBef>
              <a:spcAft>
                <a:spcPts val="0"/>
              </a:spcAft>
              <a:buClr>
                <a:schemeClr val="dk1"/>
              </a:buClr>
              <a:buSzPts val="1800"/>
              <a:buFont typeface="Courier New"/>
              <a:buChar char="o"/>
            </a:pPr>
            <a:r>
              <a:rPr lang="en-US" sz="2000" b="0" i="0" u="none" strike="noStrike" cap="none" dirty="0">
                <a:solidFill>
                  <a:schemeClr val="dk1"/>
                </a:solidFill>
                <a:latin typeface="Calibri"/>
                <a:ea typeface="Calibri"/>
                <a:cs typeface="Calibri"/>
                <a:sym typeface="Calibri"/>
              </a:rPr>
              <a:t>Project end: June 30, 202</a:t>
            </a:r>
            <a:r>
              <a:rPr lang="en-US" sz="2000" dirty="0">
                <a:solidFill>
                  <a:schemeClr val="dk1"/>
                </a:solidFill>
                <a:latin typeface="Calibri"/>
                <a:ea typeface="Calibri"/>
                <a:cs typeface="Calibri"/>
                <a:sym typeface="Calibri"/>
              </a:rPr>
              <a:t>5</a:t>
            </a:r>
            <a:endParaRPr dirty="0"/>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Project final report due: July 18, 2025</a:t>
            </a:r>
            <a:endParaRPr dirty="0"/>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All funds must be spent by June 30, 202</a:t>
            </a:r>
            <a:r>
              <a:rPr lang="en-US" sz="2000" dirty="0">
                <a:solidFill>
                  <a:schemeClr val="dk1"/>
                </a:solidFill>
                <a:latin typeface="Calibri"/>
                <a:ea typeface="Calibri"/>
                <a:cs typeface="Calibri"/>
                <a:sym typeface="Calibri"/>
              </a:rPr>
              <a:t>5</a:t>
            </a:r>
            <a:r>
              <a:rPr lang="en-US" sz="2000" b="0" i="0" u="none" strike="noStrike" cap="none" dirty="0">
                <a:solidFill>
                  <a:schemeClr val="dk1"/>
                </a:solidFill>
                <a:latin typeface="Calibri"/>
                <a:ea typeface="Calibri"/>
                <a:cs typeface="Calibri"/>
                <a:sym typeface="Calibri"/>
              </a:rPr>
              <a:t>. </a:t>
            </a:r>
            <a:endParaRPr dirty="0"/>
          </a:p>
          <a:p>
            <a:pPr marL="342900" marR="0" lvl="0" indent="-342900" algn="l" rtl="0">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No cost extensions are not allowed, and unspent funds are returned to the state through the UW. </a:t>
            </a:r>
            <a:endParaRPr sz="2000" b="0" i="0" u="none" strike="noStrike" cap="none"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Courier New"/>
              <a:buNone/>
            </a:pPr>
            <a:endParaRPr sz="20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5"/>
          <p:cNvSpPr txBox="1"/>
          <p:nvPr/>
        </p:nvSpPr>
        <p:spPr>
          <a:xfrm>
            <a:off x="2611637" y="371654"/>
            <a:ext cx="5418458"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accent1"/>
              </a:buClr>
              <a:buSzPts val="4000"/>
              <a:buFont typeface="Calibri"/>
              <a:buNone/>
            </a:pPr>
            <a:r>
              <a:rPr lang="en-US" sz="4000" b="0" i="0" u="sng" strike="noStrike" cap="none">
                <a:solidFill>
                  <a:schemeClr val="accent1"/>
                </a:solidFill>
                <a:latin typeface="Calibri"/>
                <a:ea typeface="Calibri"/>
                <a:cs typeface="Calibri"/>
                <a:sym typeface="Calibri"/>
              </a:rPr>
              <a:t>Non-Technical Abstract</a:t>
            </a:r>
            <a:endParaRPr sz="4000" b="0" i="0" u="none" strike="noStrike" cap="none">
              <a:solidFill>
                <a:schemeClr val="accent1"/>
              </a:solidFill>
              <a:latin typeface="Trebuchet MS"/>
              <a:ea typeface="Trebuchet MS"/>
              <a:cs typeface="Trebuchet MS"/>
              <a:sym typeface="Trebuchet MS"/>
            </a:endParaRPr>
          </a:p>
        </p:txBody>
      </p:sp>
      <p:sp>
        <p:nvSpPr>
          <p:cNvPr id="167" name="Google Shape;167;p5"/>
          <p:cNvSpPr txBox="1"/>
          <p:nvPr/>
        </p:nvSpPr>
        <p:spPr>
          <a:xfrm>
            <a:off x="763799" y="1078345"/>
            <a:ext cx="8955000" cy="1323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b="0" i="0" u="none" strike="noStrike" cap="none">
                <a:solidFill>
                  <a:schemeClr val="dk1"/>
                </a:solidFill>
                <a:latin typeface="Calibri"/>
                <a:ea typeface="Calibri"/>
                <a:cs typeface="Calibri"/>
                <a:sym typeface="Calibri"/>
              </a:rPr>
              <a:t>Clearly and succinctly state the project objectives, deliverables and impact in 150 words or less. No figures!</a:t>
            </a:r>
            <a:endParaRPr/>
          </a:p>
          <a:p>
            <a:pPr marL="0" marR="0" lvl="0" indent="0" algn="l" rtl="0">
              <a:spcBef>
                <a:spcPts val="0"/>
              </a:spcBef>
              <a:spcAft>
                <a:spcPts val="0"/>
              </a:spcAft>
              <a:buClr>
                <a:schemeClr val="dk1"/>
              </a:buClr>
              <a:buSzPts val="2000"/>
              <a:buFont typeface="Trebuchet MS"/>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0" i="0" u="none" strike="noStrike" cap="none">
                <a:solidFill>
                  <a:schemeClr val="dk1"/>
                </a:solidFill>
                <a:latin typeface="Calibri"/>
                <a:ea typeface="Calibri"/>
                <a:cs typeface="Calibri"/>
                <a:sym typeface="Calibri"/>
              </a:rPr>
              <a:t>**Most common reviewer complaint: I can’t tell what problem they are solving!**</a:t>
            </a:r>
            <a:endParaRPr sz="2000" b="0" i="0" u="none" strike="noStrike" cap="none">
              <a:solidFill>
                <a:schemeClr val="dk1"/>
              </a:solidFill>
              <a:latin typeface="Trebuchet MS"/>
              <a:ea typeface="Trebuchet MS"/>
              <a:cs typeface="Trebuchet MS"/>
              <a:sym typeface="Trebuchet MS"/>
            </a:endParaRPr>
          </a:p>
        </p:txBody>
      </p:sp>
      <p:sp>
        <p:nvSpPr>
          <p:cNvPr id="168" name="Google Shape;168;p5"/>
          <p:cNvSpPr txBox="1"/>
          <p:nvPr/>
        </p:nvSpPr>
        <p:spPr>
          <a:xfrm>
            <a:off x="581817" y="2093967"/>
            <a:ext cx="9410100" cy="4371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i="0" u="none" strike="noStrike" cap="none">
                <a:solidFill>
                  <a:schemeClr val="dk1"/>
                </a:solidFill>
                <a:latin typeface="Calibri"/>
                <a:ea typeface="Calibri"/>
                <a:cs typeface="Calibri"/>
                <a:sym typeface="Calibri"/>
              </a:rPr>
              <a:t>DO: </a:t>
            </a:r>
            <a:endParaRPr sz="2000" b="1" i="0" u="none" strike="noStrike" cap="none">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Keep it simple and short. Specific details are for the narrative</a:t>
            </a:r>
            <a:endParaRPr sz="2000" b="0" i="0" u="none" strike="noStrike" cap="none">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Make it clear. If a non-scientist read the abstract, could they </a:t>
            </a:r>
            <a:r>
              <a:rPr lang="en-US" sz="2000">
                <a:solidFill>
                  <a:schemeClr val="dk1"/>
                </a:solidFill>
                <a:latin typeface="Calibri"/>
                <a:ea typeface="Calibri"/>
                <a:cs typeface="Calibri"/>
                <a:sym typeface="Calibri"/>
              </a:rPr>
              <a:t>identify</a:t>
            </a:r>
            <a:r>
              <a:rPr lang="en-US" sz="2000" b="0" i="0" u="none" strike="noStrike" cap="none">
                <a:solidFill>
                  <a:schemeClr val="dk1"/>
                </a:solidFill>
                <a:latin typeface="Calibri"/>
                <a:ea typeface="Calibri"/>
                <a:cs typeface="Calibri"/>
                <a:sym typeface="Calibri"/>
              </a:rPr>
              <a:t> the pain point?</a:t>
            </a:r>
            <a:endParaRPr sz="2000" b="0" i="0" u="none" strike="noStrike" cap="none">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Put yourself in reviewer’s shoes-do they know what to expect moving forward?</a:t>
            </a: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0" i="0" u="none" strike="noStrike" cap="none">
                <a:solidFill>
                  <a:schemeClr val="dk1"/>
                </a:solidFill>
                <a:latin typeface="Calibri"/>
                <a:ea typeface="Calibri"/>
                <a:cs typeface="Calibri"/>
                <a:sym typeface="Calibri"/>
              </a:rPr>
              <a:t> </a:t>
            </a: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i="0" u="none" strike="noStrike" cap="none">
                <a:solidFill>
                  <a:schemeClr val="dk1"/>
                </a:solidFill>
                <a:latin typeface="Calibri"/>
                <a:ea typeface="Calibri"/>
                <a:cs typeface="Calibri"/>
                <a:sym typeface="Calibri"/>
              </a:rPr>
              <a:t>DON’T: </a:t>
            </a:r>
            <a:endParaRPr sz="2000" b="1" i="0" u="none" strike="noStrike" cap="none">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Be vague: “we will work on an important industry problem”, “we will help industry meet their goals”</a:t>
            </a:r>
            <a:endParaRPr sz="2000" b="0" i="0" u="none" strike="noStrike" cap="none">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Be super granular-specific details go in the proposal</a:t>
            </a:r>
            <a:endParaRPr sz="2000" b="0" i="0" u="none" strike="noStrike" cap="none">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Be hyper technical or rely on acronyms</a:t>
            </a:r>
            <a:endParaRPr sz="2000" b="0" i="0" u="none" strike="noStrike" cap="none">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Use a previous grant or manuscript abstract </a:t>
            </a: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6"/>
          <p:cNvSpPr txBox="1"/>
          <p:nvPr/>
        </p:nvSpPr>
        <p:spPr>
          <a:xfrm>
            <a:off x="800100" y="224475"/>
            <a:ext cx="9188657"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0" i="0" u="sng" strike="noStrike" cap="none" dirty="0">
                <a:solidFill>
                  <a:schemeClr val="accent2"/>
                </a:solidFill>
                <a:latin typeface="Calibri"/>
                <a:ea typeface="Calibri"/>
                <a:cs typeface="Calibri"/>
                <a:sym typeface="Calibri"/>
              </a:rPr>
              <a:t> Narrative Section A: Technical Merit and Project Feasibility</a:t>
            </a:r>
            <a:endParaRPr dirty="0"/>
          </a:p>
          <a:p>
            <a:pPr marL="0" marR="0" lvl="0" indent="0" algn="l" rtl="0">
              <a:spcBef>
                <a:spcPts val="0"/>
              </a:spcBef>
              <a:spcAft>
                <a:spcPts val="0"/>
              </a:spcAft>
              <a:buNone/>
            </a:pPr>
            <a:r>
              <a:rPr lang="en-US" sz="2800" b="0" i="0" u="sng" strike="noStrike" cap="none" dirty="0">
                <a:solidFill>
                  <a:schemeClr val="accent2"/>
                </a:solidFill>
                <a:latin typeface="Calibri"/>
                <a:ea typeface="Calibri"/>
                <a:cs typeface="Calibri"/>
                <a:sym typeface="Calibri"/>
              </a:rPr>
              <a:t> A.1. Technical Background and Approach</a:t>
            </a:r>
            <a:endParaRPr sz="2800" b="0" i="0" u="none" strike="noStrike" cap="none" dirty="0">
              <a:solidFill>
                <a:schemeClr val="accent2"/>
              </a:solidFill>
              <a:latin typeface="Trebuchet MS"/>
              <a:ea typeface="Trebuchet MS"/>
              <a:cs typeface="Trebuchet MS"/>
              <a:sym typeface="Trebuchet MS"/>
            </a:endParaRPr>
          </a:p>
        </p:txBody>
      </p:sp>
      <p:sp>
        <p:nvSpPr>
          <p:cNvPr id="174" name="Google Shape;174;p6"/>
          <p:cNvSpPr txBox="1"/>
          <p:nvPr/>
        </p:nvSpPr>
        <p:spPr>
          <a:xfrm>
            <a:off x="680179" y="1178542"/>
            <a:ext cx="9188700" cy="507827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1800" b="0" i="0" u="none" strike="noStrike" cap="none" dirty="0">
                <a:solidFill>
                  <a:schemeClr val="dk1"/>
                </a:solidFill>
                <a:latin typeface="Calibri"/>
                <a:ea typeface="Calibri"/>
                <a:cs typeface="Calibri"/>
                <a:sym typeface="Calibri"/>
              </a:rPr>
              <a:t>Clearly describe your industry partner’s pain point and technology need. Expand on the abstract, providing technical details to the problem. State the current TRL level and why it was chosen. Describe how the academic partner’s expertise addresses the technology issue. Explain how the proposed innovation affects the industry partner’s manufacturing processes and/or market. If the project is a continuation from a previous year, explain why another year of funding is needed</a:t>
            </a:r>
            <a:endParaRPr sz="1800" b="0" i="0" u="none" strike="noStrike" cap="none" dirty="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000"/>
              <a:buFont typeface="Trebuchet MS"/>
              <a:buNone/>
            </a:pPr>
            <a:endParaRPr sz="20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i="0" u="none" strike="noStrike" cap="none" dirty="0">
                <a:solidFill>
                  <a:schemeClr val="dk1"/>
                </a:solidFill>
                <a:latin typeface="Calibri"/>
                <a:ea typeface="Calibri"/>
                <a:cs typeface="Calibri"/>
                <a:sym typeface="Calibri"/>
              </a:rPr>
              <a:t>DO: </a:t>
            </a:r>
            <a:endParaRPr sz="2000" b="1" i="0" u="none" strike="noStrike" cap="none"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Build off the abstract to fill in the pain point technical details. If helpful, include graphs/diagrams/pictures </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Clearly state the industry partner issue and technology gap</a:t>
            </a:r>
          </a:p>
          <a:p>
            <a:pPr marL="285750" indent="-285750">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Explain why your lab can successfully address the problem. Why is the company partnering with you to solve this problem?</a:t>
            </a: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Be honest with your TRL level. TRL level descriptions are provided.</a:t>
            </a:r>
            <a:endParaRPr sz="20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dirty="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1800"/>
              <a:buFont typeface="Trebuchet MS"/>
              <a:buNone/>
            </a:pP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6"/>
          <p:cNvSpPr txBox="1"/>
          <p:nvPr/>
        </p:nvSpPr>
        <p:spPr>
          <a:xfrm>
            <a:off x="800100" y="224475"/>
            <a:ext cx="9188657"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0" i="0" u="sng" strike="noStrike" cap="none" dirty="0">
                <a:solidFill>
                  <a:schemeClr val="accent2"/>
                </a:solidFill>
                <a:latin typeface="Calibri"/>
                <a:ea typeface="Calibri"/>
                <a:cs typeface="Calibri"/>
                <a:sym typeface="Calibri"/>
              </a:rPr>
              <a:t> Narrative Section A: Technical Merit and Project Feasibility</a:t>
            </a:r>
            <a:endParaRPr dirty="0"/>
          </a:p>
          <a:p>
            <a:pPr marL="0" marR="0" lvl="0" indent="0" algn="l" rtl="0">
              <a:spcBef>
                <a:spcPts val="0"/>
              </a:spcBef>
              <a:spcAft>
                <a:spcPts val="0"/>
              </a:spcAft>
              <a:buNone/>
            </a:pPr>
            <a:r>
              <a:rPr lang="en-US" sz="2800" b="0" i="0" u="sng" strike="noStrike" cap="none" dirty="0">
                <a:solidFill>
                  <a:schemeClr val="accent2"/>
                </a:solidFill>
                <a:latin typeface="Calibri"/>
                <a:ea typeface="Calibri"/>
                <a:cs typeface="Calibri"/>
                <a:sym typeface="Calibri"/>
              </a:rPr>
              <a:t> A.1. Technical Background and Approach</a:t>
            </a:r>
            <a:endParaRPr sz="2800" b="0" i="0" u="none" strike="noStrike" cap="none" dirty="0">
              <a:solidFill>
                <a:schemeClr val="accent2"/>
              </a:solidFill>
              <a:latin typeface="Trebuchet MS"/>
              <a:ea typeface="Trebuchet MS"/>
              <a:cs typeface="Trebuchet MS"/>
              <a:sym typeface="Trebuchet MS"/>
            </a:endParaRPr>
          </a:p>
        </p:txBody>
      </p:sp>
      <p:sp>
        <p:nvSpPr>
          <p:cNvPr id="174" name="Google Shape;174;p6"/>
          <p:cNvSpPr txBox="1"/>
          <p:nvPr/>
        </p:nvSpPr>
        <p:spPr>
          <a:xfrm>
            <a:off x="680179" y="1178542"/>
            <a:ext cx="9188700" cy="31085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Trebuchet MS"/>
              <a:buNone/>
            </a:pPr>
            <a:endParaRPr sz="20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i="0" u="none" strike="noStrike" cap="none" dirty="0">
                <a:solidFill>
                  <a:schemeClr val="dk1"/>
                </a:solidFill>
                <a:latin typeface="Calibri"/>
                <a:ea typeface="Calibri"/>
                <a:cs typeface="Calibri"/>
                <a:sym typeface="Calibri"/>
              </a:rPr>
              <a:t>DON’T:</a:t>
            </a:r>
            <a:endParaRPr sz="2000" b="1" i="0" u="none" strike="noStrike" cap="none"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Provide a long historical overview of the technology sector or industry partner</a:t>
            </a:r>
            <a:endParaRPr sz="2000" b="0" i="0" u="none" strike="noStrike" cap="none"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Discuss your own research needs or career history </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Inflate your TRL level</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Be vague about the industry problem or technology need</a:t>
            </a:r>
            <a:endParaRPr sz="2000" b="0" i="0" u="none" strike="noStrike" cap="none"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Copy and insert sections from your NSF grant</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Extensively mention previous unrelated projects or funding</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marR="0" lvl="0" indent="0" algn="l" rtl="0">
              <a:spcBef>
                <a:spcPts val="0"/>
              </a:spcBef>
              <a:spcAft>
                <a:spcPts val="0"/>
              </a:spcAft>
              <a:buClr>
                <a:schemeClr val="dk1"/>
              </a:buClr>
              <a:buSzPts val="1800"/>
              <a:buFont typeface="Trebuchet MS"/>
              <a:buNone/>
            </a:pPr>
            <a:endParaRPr sz="1800" b="0" i="0" u="none" strike="noStrike" cap="none" dirty="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1800"/>
              <a:buFont typeface="Trebuchet MS"/>
              <a:buNone/>
            </a:pP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7D7DF705-8D40-912A-6633-E0CD66851642}"/>
              </a:ext>
            </a:extLst>
          </p:cNvPr>
          <p:cNvSpPr txBox="1"/>
          <p:nvPr/>
        </p:nvSpPr>
        <p:spPr>
          <a:xfrm>
            <a:off x="560300" y="3843918"/>
            <a:ext cx="8553719" cy="2246769"/>
          </a:xfrm>
          <a:prstGeom prst="rect">
            <a:avLst/>
          </a:prstGeom>
          <a:noFill/>
        </p:spPr>
        <p:txBody>
          <a:bodyPr wrap="square">
            <a:spAutoFit/>
          </a:bodyPr>
          <a:lstStyle/>
          <a:p>
            <a:pPr marL="0" marR="0" lvl="0" indent="0" algn="l" rtl="0">
              <a:spcBef>
                <a:spcPts val="0"/>
              </a:spcBef>
              <a:spcAft>
                <a:spcPts val="0"/>
              </a:spcAft>
              <a:buClr>
                <a:schemeClr val="dk1"/>
              </a:buClr>
              <a:buSzPts val="2000"/>
              <a:buFont typeface="Calibri"/>
              <a:buNone/>
            </a:pPr>
            <a:r>
              <a:rPr lang="en-US" sz="2000" b="1"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NOTE: </a:t>
            </a:r>
            <a:r>
              <a:rPr lang="en-US" sz="20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limit of 2 pages total for sections A.1.-A.2.  Wisely use this space to explain why this JCATI project is important and why you are the one to tackle it!</a:t>
            </a:r>
            <a:endParaRPr lang="en-US" sz="20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Trebuchet MS"/>
            </a:endParaRPr>
          </a:p>
          <a:p>
            <a:pPr marL="0" marR="0" lvl="0" indent="0" algn="l" rtl="0">
              <a:spcBef>
                <a:spcPts val="0"/>
              </a:spcBef>
              <a:spcAft>
                <a:spcPts val="0"/>
              </a:spcAft>
              <a:buClr>
                <a:schemeClr val="dk1"/>
              </a:buClr>
              <a:buSzPts val="1800"/>
              <a:buFont typeface="Trebuchet MS"/>
              <a:buNone/>
            </a:pPr>
            <a:endParaRPr lang="en-US" sz="2000" b="0" i="0" u="none" strike="noStrike" cap="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spcBef>
                <a:spcPts val="0"/>
              </a:spcBef>
              <a:spcAft>
                <a:spcPts val="0"/>
              </a:spcAft>
              <a:buClr>
                <a:schemeClr val="accent2"/>
              </a:buClr>
              <a:buSzPts val="2000"/>
              <a:buFont typeface="Calibri"/>
              <a:buNone/>
            </a:pPr>
            <a:r>
              <a:rPr lang="en-US" sz="2000" b="1" i="0" u="sng"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Remember</a:t>
            </a:r>
            <a:r>
              <a:rPr lang="en-US" sz="2000" b="1"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 </a:t>
            </a:r>
            <a:r>
              <a:rPr lang="en-US" sz="2000" b="0"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it’s not about </a:t>
            </a:r>
            <a:r>
              <a:rPr lang="en-US" sz="2000" b="0" i="0" u="sng"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you</a:t>
            </a:r>
            <a:r>
              <a:rPr lang="en-US" sz="2000" b="0"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 it’s about solving a problem for </a:t>
            </a:r>
          </a:p>
          <a:p>
            <a:pPr marL="0" marR="0" lvl="0" indent="0" algn="l" rtl="0">
              <a:spcBef>
                <a:spcPts val="0"/>
              </a:spcBef>
              <a:spcAft>
                <a:spcPts val="0"/>
              </a:spcAft>
              <a:buClr>
                <a:schemeClr val="accent2"/>
              </a:buClr>
              <a:buSzPts val="2000"/>
              <a:buFont typeface="Calibri"/>
              <a:buNone/>
            </a:pPr>
            <a:r>
              <a:rPr lang="en-US" sz="2000" b="0"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your</a:t>
            </a:r>
            <a:r>
              <a:rPr lang="en-US" sz="2000"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 </a:t>
            </a:r>
            <a:r>
              <a:rPr lang="en-US" sz="2000" b="0"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industry partner</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marR="0" lvl="0" indent="0" algn="l" rtl="0">
              <a:spcBef>
                <a:spcPts val="0"/>
              </a:spcBef>
              <a:spcAft>
                <a:spcPts val="0"/>
              </a:spcAft>
              <a:buClr>
                <a:schemeClr val="accent2"/>
              </a:buClr>
              <a:buSzPts val="2000"/>
              <a:buFont typeface="Calibri"/>
              <a:buNone/>
            </a:pPr>
            <a:r>
              <a:rPr lang="en-US" sz="2000" b="0"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The focus is applying your research expertise to solve a </a:t>
            </a:r>
          </a:p>
          <a:p>
            <a:pPr marL="0" marR="0" lvl="0" indent="0" algn="l" rtl="0">
              <a:spcBef>
                <a:spcPts val="0"/>
              </a:spcBef>
              <a:spcAft>
                <a:spcPts val="0"/>
              </a:spcAft>
              <a:buClr>
                <a:schemeClr val="accent2"/>
              </a:buClr>
              <a:buSzPts val="2000"/>
              <a:buFont typeface="Calibri"/>
              <a:buNone/>
            </a:pPr>
            <a:r>
              <a:rPr lang="en-US" sz="2000" b="0"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Calibri"/>
              </a:rPr>
              <a:t>real-world problem in the funding period</a:t>
            </a:r>
            <a:endParaRPr lang="en-US" sz="2000" b="0" i="0" u="none" strike="noStrike" cap="none" dirty="0">
              <a:solidFill>
                <a:schemeClr val="accent2"/>
              </a:solidFill>
              <a:latin typeface="Calibri" panose="020F0502020204030204" pitchFamily="34" charset="0"/>
              <a:ea typeface="Calibri" panose="020F0502020204030204" pitchFamily="34" charset="0"/>
              <a:cs typeface="Calibri" panose="020F0502020204030204" pitchFamily="34" charset="0"/>
              <a:sym typeface="Trebuchet MS"/>
            </a:endParaRPr>
          </a:p>
        </p:txBody>
      </p:sp>
    </p:spTree>
    <p:extLst>
      <p:ext uri="{BB962C8B-B14F-4D97-AF65-F5344CB8AC3E}">
        <p14:creationId xmlns:p14="http://schemas.microsoft.com/office/powerpoint/2010/main" val="257675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8"/>
          <p:cNvSpPr/>
          <p:nvPr/>
        </p:nvSpPr>
        <p:spPr>
          <a:xfrm>
            <a:off x="703811" y="1059656"/>
            <a:ext cx="8854440" cy="52321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000"/>
              <a:buFont typeface="Calibri"/>
              <a:buNone/>
            </a:pPr>
            <a:r>
              <a:rPr lang="en-US" sz="2000" b="0" i="0" u="none" strike="noStrike" cap="none" dirty="0">
                <a:solidFill>
                  <a:schemeClr val="dk1"/>
                </a:solidFill>
                <a:latin typeface="Calibri"/>
                <a:ea typeface="Calibri"/>
                <a:cs typeface="Calibri"/>
                <a:sym typeface="Calibri"/>
              </a:rPr>
              <a:t>Clearly list specific project objectives and deliverables as required by the industry partner. How wil</a:t>
            </a:r>
            <a:r>
              <a:rPr lang="en-US" sz="2000" dirty="0">
                <a:solidFill>
                  <a:schemeClr val="dk1"/>
                </a:solidFill>
                <a:latin typeface="Calibri"/>
                <a:ea typeface="Calibri"/>
                <a:cs typeface="Calibri"/>
                <a:sym typeface="Calibri"/>
              </a:rPr>
              <a:t>l you solve your industry partner’s technology problem</a:t>
            </a:r>
            <a:r>
              <a:rPr lang="en-US" sz="2000" b="0" i="0" u="none" strike="noStrike" cap="none" dirty="0">
                <a:solidFill>
                  <a:schemeClr val="dk1"/>
                </a:solidFill>
                <a:latin typeface="Calibri"/>
                <a:ea typeface="Calibri"/>
                <a:cs typeface="Calibri"/>
                <a:sym typeface="Calibri"/>
              </a:rPr>
              <a:t>?</a:t>
            </a:r>
            <a:endParaRPr dirty="0"/>
          </a:p>
          <a:p>
            <a:pPr marL="0" marR="0" lvl="0" indent="0" algn="l" rtl="0">
              <a:spcBef>
                <a:spcPts val="0"/>
              </a:spcBef>
              <a:spcAft>
                <a:spcPts val="0"/>
              </a:spcAft>
              <a:buClr>
                <a:schemeClr val="dk1"/>
              </a:buClr>
              <a:buSzPts val="1800"/>
              <a:buFont typeface="Trebuchet MS"/>
              <a:buNone/>
            </a:pPr>
            <a:endParaRPr sz="18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i="0" u="none" strike="noStrike" cap="none" dirty="0">
                <a:solidFill>
                  <a:schemeClr val="dk1"/>
                </a:solidFill>
                <a:latin typeface="Calibri"/>
                <a:ea typeface="Calibri"/>
                <a:cs typeface="Calibri"/>
                <a:sym typeface="Calibri"/>
              </a:rPr>
              <a:t>DO</a:t>
            </a:r>
            <a:r>
              <a:rPr lang="en-US" sz="2000" b="0" i="0" u="none" strike="noStrike" cap="none" dirty="0">
                <a:solidFill>
                  <a:schemeClr val="dk1"/>
                </a:solidFill>
                <a:latin typeface="Calibri"/>
                <a:ea typeface="Calibri"/>
                <a:cs typeface="Calibri"/>
                <a:sym typeface="Calibri"/>
              </a:rPr>
              <a:t>: </a:t>
            </a:r>
            <a:endParaRPr sz="2000" b="0" i="0" u="none" strike="noStrike" cap="none"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Be specific: what technique(s) or equipment will you use to address the pain point and how will you do it? </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Use bullet points, bolding, diagrams or figures to make project deliverables clear</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Get technical! This is the place for details</a:t>
            </a:r>
            <a:endParaRPr sz="20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Trebuchet MS"/>
              <a:buNone/>
            </a:pPr>
            <a:endParaRPr sz="2000" b="0" i="0" u="none" strike="noStrike" cap="none" dirty="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000"/>
              <a:buFont typeface="Trebuchet MS"/>
              <a:buNone/>
            </a:pPr>
            <a:endParaRPr sz="20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r>
              <a:rPr lang="en-US" sz="2000" b="1" i="0" u="none" strike="noStrike" cap="none" dirty="0">
                <a:solidFill>
                  <a:schemeClr val="dk1"/>
                </a:solidFill>
                <a:latin typeface="Calibri"/>
                <a:ea typeface="Calibri"/>
                <a:cs typeface="Calibri"/>
                <a:sym typeface="Calibri"/>
              </a:rPr>
              <a:t>DON’T: </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Say “we will help solve the issues around this problem”</a:t>
            </a:r>
            <a:endParaRPr sz="2000" b="0" i="0" u="none" strike="noStrike" cap="none"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Say “we will work with the company to address issues”</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Propose solutions beyond the project scope</a:t>
            </a:r>
            <a:endParaRPr dirty="0"/>
          </a:p>
          <a:p>
            <a:pPr marL="285750" marR="0" lvl="0" indent="-285750" algn="l" rtl="0">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Propose solutions that don’t address the pain point</a:t>
            </a:r>
            <a:endParaRPr dirty="0"/>
          </a:p>
          <a:p>
            <a:pPr marL="0" marR="0" lvl="0" indent="0" algn="l" rtl="0">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Trebuchet MS"/>
              <a:buNone/>
            </a:pPr>
            <a:endParaRPr sz="1800" b="0" i="0" u="none" strike="noStrike" cap="none" dirty="0">
              <a:solidFill>
                <a:schemeClr val="dk1"/>
              </a:solidFill>
              <a:latin typeface="Calibri"/>
              <a:ea typeface="Calibri"/>
              <a:cs typeface="Calibri"/>
              <a:sym typeface="Calibri"/>
            </a:endParaRPr>
          </a:p>
        </p:txBody>
      </p:sp>
      <p:sp>
        <p:nvSpPr>
          <p:cNvPr id="180" name="Google Shape;180;p8"/>
          <p:cNvSpPr txBox="1"/>
          <p:nvPr/>
        </p:nvSpPr>
        <p:spPr>
          <a:xfrm>
            <a:off x="421179" y="255326"/>
            <a:ext cx="8922326"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0" i="0" u="sng" strike="noStrike" cap="none">
                <a:solidFill>
                  <a:schemeClr val="accent2"/>
                </a:solidFill>
                <a:latin typeface="Calibri"/>
                <a:ea typeface="Calibri"/>
                <a:cs typeface="Calibri"/>
                <a:sym typeface="Calibri"/>
              </a:rPr>
              <a:t>Narrative Section A.2. Objectives, Outcomes, Deliverables</a:t>
            </a:r>
            <a:endParaRPr sz="2800" b="0" i="0" u="sng" strike="noStrike" cap="none">
              <a:solidFill>
                <a:schemeClr val="accent2"/>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7"/>
          <p:cNvSpPr txBox="1"/>
          <p:nvPr/>
        </p:nvSpPr>
        <p:spPr>
          <a:xfrm>
            <a:off x="1186575" y="1579150"/>
            <a:ext cx="8023927" cy="19389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0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Did you provide a clear project description? </a:t>
            </a:r>
            <a:endParaRPr/>
          </a:p>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Is the industry partner pain point clearly outlined?</a:t>
            </a:r>
            <a:endParaRPr sz="20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Did you explain how your lab will address the technology challenge?</a:t>
            </a:r>
            <a:endParaRPr sz="20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Did you explain why you are the appropriate academic partner?</a:t>
            </a: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99" name="Google Shape;199;p7"/>
          <p:cNvSpPr txBox="1"/>
          <p:nvPr/>
        </p:nvSpPr>
        <p:spPr>
          <a:xfrm>
            <a:off x="1186575" y="3918511"/>
            <a:ext cx="7315468"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Calibri"/>
                <a:ea typeface="Calibri"/>
                <a:cs typeface="Calibri"/>
                <a:sym typeface="Calibri"/>
              </a:rPr>
              <a:t>This section should provide the reviewer with a coherent understanding of the technology issue and how you will solve it</a:t>
            </a:r>
            <a:endParaRPr dirty="0">
              <a:highlight>
                <a:srgbClr val="FFFF00"/>
              </a:highlight>
            </a:endParaRPr>
          </a:p>
        </p:txBody>
      </p:sp>
      <p:sp>
        <p:nvSpPr>
          <p:cNvPr id="200" name="Google Shape;200;p7"/>
          <p:cNvSpPr txBox="1"/>
          <p:nvPr/>
        </p:nvSpPr>
        <p:spPr>
          <a:xfrm>
            <a:off x="681644" y="655521"/>
            <a:ext cx="678596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u="sng">
                <a:solidFill>
                  <a:schemeClr val="accent2"/>
                </a:solidFill>
                <a:latin typeface="Trebuchet MS"/>
                <a:ea typeface="Trebuchet MS"/>
                <a:cs typeface="Trebuchet MS"/>
                <a:sym typeface="Trebuchet MS"/>
              </a:rPr>
              <a:t>Summary: Technical Merit and Feasibility</a:t>
            </a:r>
            <a:endParaRPr sz="2800" u="sng">
              <a:solidFill>
                <a:schemeClr val="accent2"/>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2238</Words>
  <Application>Microsoft Office PowerPoint</Application>
  <PresentationFormat>Widescreen</PresentationFormat>
  <Paragraphs>274</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Noto Sans Symbols</vt:lpstr>
      <vt:lpstr>Trebuchet MS</vt:lpstr>
      <vt:lpstr>Facet</vt:lpstr>
      <vt:lpstr>2024 JCATI RFP  Best Practices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JCATI RFP  Best Practices</dc:title>
  <dc:creator>Beth Hacker</dc:creator>
  <cp:lastModifiedBy>Beth Hacker</cp:lastModifiedBy>
  <cp:revision>9</cp:revision>
  <dcterms:created xsi:type="dcterms:W3CDTF">2021-09-09T20:10:43Z</dcterms:created>
  <dcterms:modified xsi:type="dcterms:W3CDTF">2023-10-30T22:49:32Z</dcterms:modified>
</cp:coreProperties>
</file>